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03"/>
  </p:notesMasterIdLst>
  <p:handoutMasterIdLst>
    <p:handoutMasterId r:id="rId104"/>
  </p:handoutMasterIdLst>
  <p:sldIdLst>
    <p:sldId id="256" r:id="rId2"/>
    <p:sldId id="457" r:id="rId3"/>
    <p:sldId id="447" r:id="rId4"/>
    <p:sldId id="449" r:id="rId5"/>
    <p:sldId id="418" r:id="rId6"/>
    <p:sldId id="450" r:id="rId7"/>
    <p:sldId id="420" r:id="rId8"/>
    <p:sldId id="347" r:id="rId9"/>
    <p:sldId id="419" r:id="rId10"/>
    <p:sldId id="453" r:id="rId11"/>
    <p:sldId id="448" r:id="rId12"/>
    <p:sldId id="348" r:id="rId13"/>
    <p:sldId id="377" r:id="rId14"/>
    <p:sldId id="455" r:id="rId15"/>
    <p:sldId id="454" r:id="rId16"/>
    <p:sldId id="461" r:id="rId17"/>
    <p:sldId id="456" r:id="rId18"/>
    <p:sldId id="374" r:id="rId19"/>
    <p:sldId id="422" r:id="rId20"/>
    <p:sldId id="452" r:id="rId21"/>
    <p:sldId id="423" r:id="rId22"/>
    <p:sldId id="426" r:id="rId23"/>
    <p:sldId id="425" r:id="rId24"/>
    <p:sldId id="427" r:id="rId25"/>
    <p:sldId id="424" r:id="rId26"/>
    <p:sldId id="437" r:id="rId27"/>
    <p:sldId id="459" r:id="rId28"/>
    <p:sldId id="460" r:id="rId29"/>
    <p:sldId id="463" r:id="rId30"/>
    <p:sldId id="462" r:id="rId31"/>
    <p:sldId id="464" r:id="rId32"/>
    <p:sldId id="438" r:id="rId33"/>
    <p:sldId id="471" r:id="rId34"/>
    <p:sldId id="472" r:id="rId35"/>
    <p:sldId id="439" r:id="rId36"/>
    <p:sldId id="475" r:id="rId37"/>
    <p:sldId id="421" r:id="rId38"/>
    <p:sldId id="466" r:id="rId39"/>
    <p:sldId id="467" r:id="rId40"/>
    <p:sldId id="468" r:id="rId41"/>
    <p:sldId id="375" r:id="rId42"/>
    <p:sldId id="469" r:id="rId43"/>
    <p:sldId id="465" r:id="rId44"/>
    <p:sldId id="470" r:id="rId45"/>
    <p:sldId id="308" r:id="rId46"/>
    <p:sldId id="380" r:id="rId47"/>
    <p:sldId id="381" r:id="rId48"/>
    <p:sldId id="382" r:id="rId49"/>
    <p:sldId id="383" r:id="rId50"/>
    <p:sldId id="384" r:id="rId51"/>
    <p:sldId id="385" r:id="rId52"/>
    <p:sldId id="387" r:id="rId53"/>
    <p:sldId id="386" r:id="rId54"/>
    <p:sldId id="388" r:id="rId55"/>
    <p:sldId id="389" r:id="rId56"/>
    <p:sldId id="390" r:id="rId57"/>
    <p:sldId id="391" r:id="rId58"/>
    <p:sldId id="392" r:id="rId59"/>
    <p:sldId id="393" r:id="rId60"/>
    <p:sldId id="394" r:id="rId61"/>
    <p:sldId id="395" r:id="rId62"/>
    <p:sldId id="410" r:id="rId63"/>
    <p:sldId id="411" r:id="rId64"/>
    <p:sldId id="402" r:id="rId65"/>
    <p:sldId id="409" r:id="rId66"/>
    <p:sldId id="401" r:id="rId67"/>
    <p:sldId id="396" r:id="rId68"/>
    <p:sldId id="414" r:id="rId69"/>
    <p:sldId id="397" r:id="rId70"/>
    <p:sldId id="416" r:id="rId71"/>
    <p:sldId id="415" r:id="rId72"/>
    <p:sldId id="474" r:id="rId73"/>
    <p:sldId id="473" r:id="rId74"/>
    <p:sldId id="398" r:id="rId75"/>
    <p:sldId id="436" r:id="rId76"/>
    <p:sldId id="417" r:id="rId77"/>
    <p:sldId id="446" r:id="rId78"/>
    <p:sldId id="400" r:id="rId79"/>
    <p:sldId id="443" r:id="rId80"/>
    <p:sldId id="444" r:id="rId81"/>
    <p:sldId id="442" r:id="rId82"/>
    <p:sldId id="445" r:id="rId83"/>
    <p:sldId id="434" r:id="rId84"/>
    <p:sldId id="412" r:id="rId85"/>
    <p:sldId id="413" r:id="rId86"/>
    <p:sldId id="435" r:id="rId87"/>
    <p:sldId id="408" r:id="rId88"/>
    <p:sldId id="476" r:id="rId89"/>
    <p:sldId id="406" r:id="rId90"/>
    <p:sldId id="405" r:id="rId91"/>
    <p:sldId id="428" r:id="rId92"/>
    <p:sldId id="429" r:id="rId93"/>
    <p:sldId id="433" r:id="rId94"/>
    <p:sldId id="404" r:id="rId95"/>
    <p:sldId id="430" r:id="rId96"/>
    <p:sldId id="432" r:id="rId97"/>
    <p:sldId id="431" r:id="rId98"/>
    <p:sldId id="477" r:id="rId99"/>
    <p:sldId id="479" r:id="rId100"/>
    <p:sldId id="480" r:id="rId101"/>
    <p:sldId id="441" r:id="rId10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E1DC"/>
    <a:srgbClr val="B1E66D"/>
    <a:srgbClr val="8CBE37"/>
    <a:srgbClr val="C6EB92"/>
    <a:srgbClr val="00FF79"/>
    <a:srgbClr val="3BF40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87"/>
    <p:restoredTop sz="95775"/>
  </p:normalViewPr>
  <p:slideViewPr>
    <p:cSldViewPr snapToObjects="1" showGuides="1">
      <p:cViewPr varScale="1">
        <p:scale>
          <a:sx n="141" d="100"/>
          <a:sy n="141" d="100"/>
        </p:scale>
        <p:origin x="920" y="8"/>
      </p:cViewPr>
      <p:guideLst>
        <p:guide orient="horz" pos="1620"/>
        <p:guide pos="288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Objects="1" showGuide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7AFDBC-2C9D-E744-AFEB-E1E0CCDC437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D817546-E273-4E46-A59A-7D0915CFFF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6EAAD4-86B7-6445-9E24-564CF55F9E4C}" type="datetimeFigureOut">
              <a:rPr lang="en-US" smtClean="0"/>
              <a:t>8/26/22</a:t>
            </a:fld>
            <a:endParaRPr lang="en-US"/>
          </a:p>
        </p:txBody>
      </p:sp>
      <p:sp>
        <p:nvSpPr>
          <p:cNvPr id="4" name="Footer Placeholder 3">
            <a:extLst>
              <a:ext uri="{FF2B5EF4-FFF2-40B4-BE49-F238E27FC236}">
                <a16:creationId xmlns:a16="http://schemas.microsoft.com/office/drawing/2014/main" id="{EA646001-FC26-4546-BEEA-713EC71F73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E319A64-EFA1-EB4A-9208-659D7A67BFE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B00832-3DA9-BD45-8DF9-5AE149AD5C9D}" type="slidenum">
              <a:rPr lang="en-US" smtClean="0"/>
              <a:t>‹#›</a:t>
            </a:fld>
            <a:endParaRPr lang="en-US"/>
          </a:p>
        </p:txBody>
      </p:sp>
    </p:spTree>
    <p:extLst>
      <p:ext uri="{BB962C8B-B14F-4D97-AF65-F5344CB8AC3E}">
        <p14:creationId xmlns:p14="http://schemas.microsoft.com/office/powerpoint/2010/main" val="20246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8ECD8-40A1-7E4F-A3DC-E42CA7395149}" type="datetimeFigureOut">
              <a:rPr lang="en-US" smtClean="0"/>
              <a:t>8/26/22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BC346B-06F2-6141-895E-093C6600B49F}" type="slidenum">
              <a:rPr lang="en-US" smtClean="0"/>
              <a:t>‹#›</a:t>
            </a:fld>
            <a:endParaRPr lang="en-US"/>
          </a:p>
        </p:txBody>
      </p:sp>
    </p:spTree>
    <p:extLst>
      <p:ext uri="{BB962C8B-B14F-4D97-AF65-F5344CB8AC3E}">
        <p14:creationId xmlns:p14="http://schemas.microsoft.com/office/powerpoint/2010/main" val="406715237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Make sure first few slides grab attention of reader (think of it as an essay)</a:t>
            </a:r>
          </a:p>
          <a:p>
            <a:pPr marL="171450" indent="-171450">
              <a:buFont typeface="Arial" panose="020B0604020202020204" pitchFamily="34" charset="0"/>
              <a:buChar char="•"/>
            </a:pPr>
            <a:r>
              <a:rPr lang="en-US" dirty="0"/>
              <a:t>Fix title of slides to avoid confusion and vagueness for any reader</a:t>
            </a:r>
          </a:p>
          <a:p>
            <a:pPr marL="171450" indent="-171450">
              <a:buFont typeface="Arial" panose="020B0604020202020204" pitchFamily="34" charset="0"/>
              <a:buChar char="•"/>
            </a:pPr>
            <a:r>
              <a:rPr lang="en-US" dirty="0"/>
              <a:t>Structure slides in a way where it’s like a funnel</a:t>
            </a:r>
          </a:p>
          <a:p>
            <a:pPr marL="514350" lvl="1" indent="-171450">
              <a:buFont typeface="Arial" panose="020B0604020202020204" pitchFamily="34" charset="0"/>
              <a:buChar char="•"/>
            </a:pPr>
            <a:r>
              <a:rPr lang="en-US" dirty="0"/>
              <a:t>Headliner: My Project: Making Machine Learning Interpretable &amp; Understandable Using SHAP</a:t>
            </a:r>
          </a:p>
          <a:p>
            <a:pPr marL="857250" lvl="2" indent="-171450">
              <a:buFont typeface="Arial" panose="020B0604020202020204" pitchFamily="34" charset="0"/>
              <a:buChar char="•"/>
            </a:pPr>
            <a:r>
              <a:rPr lang="en-US" dirty="0"/>
              <a:t>What is Machine Learning?</a:t>
            </a:r>
          </a:p>
          <a:p>
            <a:pPr marL="857250" lvl="2" indent="-171450">
              <a:buFont typeface="Arial" panose="020B0604020202020204" pitchFamily="34" charset="0"/>
              <a:buChar char="•"/>
            </a:pPr>
            <a:r>
              <a:rPr lang="en-US" dirty="0"/>
              <a:t>Prevailing Challenge in ML: </a:t>
            </a:r>
          </a:p>
          <a:p>
            <a:pPr marL="1200150" lvl="3" indent="-171450">
              <a:buFont typeface="Arial" panose="020B0604020202020204" pitchFamily="34" charset="0"/>
              <a:buChar char="•"/>
            </a:pPr>
            <a:r>
              <a:rPr lang="en-US" dirty="0"/>
              <a:t>Making Machine Learning models easy to interpret &amp; understand</a:t>
            </a:r>
          </a:p>
          <a:p>
            <a:pPr marL="857250" lvl="2" indent="-171450">
              <a:buFont typeface="Arial" panose="020B0604020202020204" pitchFamily="34" charset="0"/>
              <a:buChar char="•"/>
            </a:pPr>
            <a:r>
              <a:rPr lang="en-US" dirty="0"/>
              <a:t>Importance : </a:t>
            </a:r>
          </a:p>
          <a:p>
            <a:pPr marL="1200150" lvl="3" indent="-171450">
              <a:buFont typeface="Arial" panose="020B0604020202020204" pitchFamily="34" charset="0"/>
              <a:buChar char="•"/>
            </a:pPr>
            <a:r>
              <a:rPr lang="en-US" dirty="0"/>
              <a:t>Breaking down how complex algorithms make its predictions from the data it’s given</a:t>
            </a:r>
          </a:p>
          <a:p>
            <a:pPr marL="514350" lvl="1" indent="-171450">
              <a:buFont typeface="Arial" panose="020B0604020202020204" pitchFamily="34" charset="0"/>
              <a:buChar char="•"/>
            </a:pPr>
            <a:r>
              <a:rPr lang="en-US" dirty="0"/>
              <a:t>Goals &amp; importance of the project</a:t>
            </a:r>
          </a:p>
          <a:p>
            <a:pPr marL="857250" lvl="2" indent="-171450">
              <a:buFont typeface="Arial" panose="020B0604020202020204" pitchFamily="34" charset="0"/>
              <a:buChar char="•"/>
            </a:pPr>
            <a:r>
              <a:rPr lang="en-US" dirty="0"/>
              <a:t>My project focuses on the issue of interpretability when it comes to predictions made my machine learning models</a:t>
            </a:r>
          </a:p>
          <a:p>
            <a:pPr marL="857250" lvl="2" indent="-171450">
              <a:buFont typeface="Arial" panose="020B0604020202020204" pitchFamily="34" charset="0"/>
              <a:buChar char="•"/>
            </a:pPr>
            <a:r>
              <a:rPr lang="en-US" dirty="0"/>
              <a:t>Provide any user who uses my code a better understanding of why it’s important to explain predictions made by machine learning models</a:t>
            </a:r>
          </a:p>
          <a:p>
            <a:pPr marL="857250" lvl="2" indent="-171450">
              <a:buFont typeface="Arial" panose="020B0604020202020204" pitchFamily="34" charset="0"/>
              <a:buChar char="•"/>
            </a:pPr>
            <a:r>
              <a:rPr lang="en-US" dirty="0"/>
              <a:t>What it means for biomedical data</a:t>
            </a:r>
          </a:p>
          <a:p>
            <a:pPr marL="514350" lvl="1" indent="-171450">
              <a:buFont typeface="Arial" panose="020B0604020202020204" pitchFamily="34" charset="0"/>
              <a:buChar char="•"/>
            </a:pPr>
            <a:endParaRPr lang="en-US" dirty="0"/>
          </a:p>
          <a:p>
            <a:pPr marL="857250" lvl="2" indent="-171450">
              <a:buFont typeface="Arial" panose="020B0604020202020204" pitchFamily="34" charset="0"/>
              <a:buChar char="•"/>
            </a:pPr>
            <a:r>
              <a:rPr lang="en-US" dirty="0"/>
              <a:t>Introduce STREAMLINE &amp; how it addresses transparency through rigorous ML modeling and analysis </a:t>
            </a:r>
          </a:p>
          <a:p>
            <a:pPr marL="857250" lvl="2" indent="-171450">
              <a:buFont typeface="Arial" panose="020B0604020202020204" pitchFamily="34" charset="0"/>
              <a:buChar char="•"/>
            </a:pPr>
            <a:r>
              <a:rPr lang="en-US" dirty="0"/>
              <a:t>Explaining my code &amp; why it’s application in STREAMLINE is important</a:t>
            </a:r>
          </a:p>
          <a:p>
            <a:pPr marL="857250" lvl="2"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Restructure Closer look slides (and rename to avoid confusion)</a:t>
            </a:r>
          </a:p>
          <a:p>
            <a:pPr marL="514350" lvl="1" indent="-171450">
              <a:buFont typeface="Arial" panose="020B0604020202020204" pitchFamily="34" charset="0"/>
              <a:buChar char="•"/>
            </a:pPr>
            <a:r>
              <a:rPr lang="en-US" dirty="0"/>
              <a:t>SHAP force plots should be talked about with summary figures</a:t>
            </a:r>
          </a:p>
          <a:p>
            <a:pPr marL="514350" lvl="1" indent="-171450">
              <a:buFont typeface="Arial" panose="020B0604020202020204" pitchFamily="34" charset="0"/>
              <a:buChar char="•"/>
            </a:pPr>
            <a:r>
              <a:rPr lang="en-US" dirty="0"/>
              <a:t>Diagram of saving </a:t>
            </a:r>
            <a:r>
              <a:rPr lang="en-US" dirty="0" err="1"/>
              <a:t>shap</a:t>
            </a:r>
            <a:r>
              <a:rPr lang="en-US" dirty="0"/>
              <a:t> FI values should also be included after the slide with that information</a:t>
            </a:r>
          </a:p>
          <a:p>
            <a:pPr marL="514350" lvl="1" indent="-171450">
              <a:buFont typeface="Arial" panose="020B0604020202020204" pitchFamily="34" charset="0"/>
              <a:buChar char="•"/>
            </a:pPr>
            <a:r>
              <a:rPr lang="en-US" dirty="0"/>
              <a:t>Create ’Acknowledgements’ and ‘Resources’ slides</a:t>
            </a:r>
          </a:p>
          <a:p>
            <a:pPr marL="514350" lvl="1" indent="-171450">
              <a:buFont typeface="Arial" panose="020B0604020202020204" pitchFamily="34" charset="0"/>
              <a:buChar char="•"/>
            </a:pPr>
            <a:r>
              <a:rPr lang="en-US" dirty="0"/>
              <a:t>Section about for-loops should serve as additional resources/supplemental material </a:t>
            </a:r>
          </a:p>
          <a:p>
            <a:pPr marL="5143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0BC346B-06F2-6141-895E-093C6600B49F}" type="slidenum">
              <a:rPr lang="en-US" smtClean="0"/>
              <a:t>1</a:t>
            </a:fld>
            <a:endParaRPr lang="en-US"/>
          </a:p>
        </p:txBody>
      </p:sp>
    </p:spTree>
    <p:extLst>
      <p:ext uri="{BB962C8B-B14F-4D97-AF65-F5344CB8AC3E}">
        <p14:creationId xmlns:p14="http://schemas.microsoft.com/office/powerpoint/2010/main" val="2182795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BC346B-06F2-6141-895E-093C6600B49F}" type="slidenum">
              <a:rPr lang="en-US" smtClean="0"/>
              <a:t>15</a:t>
            </a:fld>
            <a:endParaRPr lang="en-US"/>
          </a:p>
        </p:txBody>
      </p:sp>
    </p:spTree>
    <p:extLst>
      <p:ext uri="{BB962C8B-B14F-4D97-AF65-F5344CB8AC3E}">
        <p14:creationId xmlns:p14="http://schemas.microsoft.com/office/powerpoint/2010/main" val="2457246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BC346B-06F2-6141-895E-093C6600B49F}" type="slidenum">
              <a:rPr lang="en-US" smtClean="0"/>
              <a:t>17</a:t>
            </a:fld>
            <a:endParaRPr lang="en-US"/>
          </a:p>
        </p:txBody>
      </p:sp>
    </p:spTree>
    <p:extLst>
      <p:ext uri="{BB962C8B-B14F-4D97-AF65-F5344CB8AC3E}">
        <p14:creationId xmlns:p14="http://schemas.microsoft.com/office/powerpoint/2010/main" val="937554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towardsdatascience.com</a:t>
            </a:r>
            <a:r>
              <a:rPr lang="en-US" dirty="0"/>
              <a:t>/the-shapley-value-for-ml-models-f1100bff78d1</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https://</a:t>
            </a:r>
            <a:r>
              <a:rPr lang="en-US" dirty="0" err="1"/>
              <a:t>christophm.github.io</a:t>
            </a:r>
            <a:r>
              <a:rPr lang="en-US" dirty="0"/>
              <a:t>/interpretable-ml-book/</a:t>
            </a:r>
            <a:r>
              <a:rPr lang="en-US" dirty="0" err="1"/>
              <a:t>shapley.html</a:t>
            </a:r>
            <a:endParaRPr lang="en-US" dirty="0"/>
          </a:p>
          <a:p>
            <a:endParaRPr lang="en-US" dirty="0"/>
          </a:p>
        </p:txBody>
      </p:sp>
      <p:sp>
        <p:nvSpPr>
          <p:cNvPr id="4" name="Slide Number Placeholder 3"/>
          <p:cNvSpPr>
            <a:spLocks noGrp="1"/>
          </p:cNvSpPr>
          <p:nvPr>
            <p:ph type="sldNum" sz="quarter" idx="5"/>
          </p:nvPr>
        </p:nvSpPr>
        <p:spPr/>
        <p:txBody>
          <a:bodyPr/>
          <a:lstStyle/>
          <a:p>
            <a:fld id="{D0BC346B-06F2-6141-895E-093C6600B49F}" type="slidenum">
              <a:rPr lang="en-US" smtClean="0"/>
              <a:t>18</a:t>
            </a:fld>
            <a:endParaRPr lang="en-US"/>
          </a:p>
        </p:txBody>
      </p:sp>
    </p:spTree>
    <p:extLst>
      <p:ext uri="{BB962C8B-B14F-4D97-AF65-F5344CB8AC3E}">
        <p14:creationId xmlns:p14="http://schemas.microsoft.com/office/powerpoint/2010/main" val="671361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christophm.github.io</a:t>
            </a:r>
            <a:r>
              <a:rPr lang="en-US" dirty="0"/>
              <a:t>/interpretable-ml-book/</a:t>
            </a:r>
            <a:r>
              <a:rPr lang="en-US" dirty="0" err="1"/>
              <a:t>shapley.html</a:t>
            </a:r>
            <a:endParaRPr lang="en-US" dirty="0"/>
          </a:p>
          <a:p>
            <a:r>
              <a:rPr lang="en-US" dirty="0"/>
              <a:t>https://</a:t>
            </a:r>
            <a:r>
              <a:rPr lang="en-US" dirty="0" err="1"/>
              <a:t>towardsdatascience.com</a:t>
            </a:r>
            <a:r>
              <a:rPr lang="en-US" dirty="0"/>
              <a:t>/the-shapley-value-for-ml-models-f1100bff78d1 </a:t>
            </a:r>
          </a:p>
        </p:txBody>
      </p:sp>
      <p:sp>
        <p:nvSpPr>
          <p:cNvPr id="4" name="Slide Number Placeholder 3"/>
          <p:cNvSpPr>
            <a:spLocks noGrp="1"/>
          </p:cNvSpPr>
          <p:nvPr>
            <p:ph type="sldNum" sz="quarter" idx="5"/>
          </p:nvPr>
        </p:nvSpPr>
        <p:spPr/>
        <p:txBody>
          <a:bodyPr/>
          <a:lstStyle/>
          <a:p>
            <a:fld id="{D0BC346B-06F2-6141-895E-093C6600B49F}" type="slidenum">
              <a:rPr lang="en-US" smtClean="0"/>
              <a:t>19</a:t>
            </a:fld>
            <a:endParaRPr lang="en-US"/>
          </a:p>
        </p:txBody>
      </p:sp>
    </p:spTree>
    <p:extLst>
      <p:ext uri="{BB962C8B-B14F-4D97-AF65-F5344CB8AC3E}">
        <p14:creationId xmlns:p14="http://schemas.microsoft.com/office/powerpoint/2010/main" val="1068351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christophm.github.io</a:t>
            </a:r>
            <a:r>
              <a:rPr lang="en-US" dirty="0"/>
              <a:t>/interpretable-ml-book/</a:t>
            </a:r>
            <a:r>
              <a:rPr lang="en-US" dirty="0" err="1"/>
              <a:t>shapley.html</a:t>
            </a:r>
            <a:endParaRPr lang="en-US" dirty="0"/>
          </a:p>
          <a:p>
            <a:r>
              <a:rPr lang="en-US" dirty="0"/>
              <a:t>https://</a:t>
            </a:r>
            <a:r>
              <a:rPr lang="en-US" dirty="0" err="1"/>
              <a:t>towardsdatascience.com</a:t>
            </a:r>
            <a:r>
              <a:rPr lang="en-US" dirty="0"/>
              <a:t>/the-shapley-value-for-ml-models-f1100bff78d1 </a:t>
            </a:r>
          </a:p>
        </p:txBody>
      </p:sp>
      <p:sp>
        <p:nvSpPr>
          <p:cNvPr id="4" name="Slide Number Placeholder 3"/>
          <p:cNvSpPr>
            <a:spLocks noGrp="1"/>
          </p:cNvSpPr>
          <p:nvPr>
            <p:ph type="sldNum" sz="quarter" idx="5"/>
          </p:nvPr>
        </p:nvSpPr>
        <p:spPr/>
        <p:txBody>
          <a:bodyPr/>
          <a:lstStyle/>
          <a:p>
            <a:fld id="{D0BC346B-06F2-6141-895E-093C6600B49F}" type="slidenum">
              <a:rPr lang="en-US" smtClean="0"/>
              <a:t>20</a:t>
            </a:fld>
            <a:endParaRPr lang="en-US"/>
          </a:p>
        </p:txBody>
      </p:sp>
    </p:spTree>
    <p:extLst>
      <p:ext uri="{BB962C8B-B14F-4D97-AF65-F5344CB8AC3E}">
        <p14:creationId xmlns:p14="http://schemas.microsoft.com/office/powerpoint/2010/main" val="3390379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christophm.github.io</a:t>
            </a:r>
            <a:r>
              <a:rPr lang="en-US" dirty="0"/>
              <a:t>/interpretable-ml-book/</a:t>
            </a:r>
            <a:r>
              <a:rPr lang="en-US" dirty="0" err="1"/>
              <a:t>shapley.html</a:t>
            </a:r>
            <a:endParaRPr lang="en-US" dirty="0"/>
          </a:p>
          <a:p>
            <a:r>
              <a:rPr lang="en-US" dirty="0"/>
              <a:t>https://</a:t>
            </a:r>
            <a:r>
              <a:rPr lang="en-US" dirty="0" err="1"/>
              <a:t>towardsdatascience.com</a:t>
            </a:r>
            <a:r>
              <a:rPr lang="en-US" dirty="0"/>
              <a:t>/the-shapley-value-for-ml-models-f1100bff78d1 </a:t>
            </a:r>
          </a:p>
        </p:txBody>
      </p:sp>
      <p:sp>
        <p:nvSpPr>
          <p:cNvPr id="4" name="Slide Number Placeholder 3"/>
          <p:cNvSpPr>
            <a:spLocks noGrp="1"/>
          </p:cNvSpPr>
          <p:nvPr>
            <p:ph type="sldNum" sz="quarter" idx="5"/>
          </p:nvPr>
        </p:nvSpPr>
        <p:spPr/>
        <p:txBody>
          <a:bodyPr/>
          <a:lstStyle/>
          <a:p>
            <a:fld id="{D0BC346B-06F2-6141-895E-093C6600B49F}" type="slidenum">
              <a:rPr lang="en-US" smtClean="0"/>
              <a:t>21</a:t>
            </a:fld>
            <a:endParaRPr lang="en-US"/>
          </a:p>
        </p:txBody>
      </p:sp>
    </p:spTree>
    <p:extLst>
      <p:ext uri="{BB962C8B-B14F-4D97-AF65-F5344CB8AC3E}">
        <p14:creationId xmlns:p14="http://schemas.microsoft.com/office/powerpoint/2010/main" val="2917389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christophm.github.io</a:t>
            </a:r>
            <a:r>
              <a:rPr lang="en-US" dirty="0"/>
              <a:t>/interpretable-ml-book/</a:t>
            </a:r>
            <a:r>
              <a:rPr lang="en-US" dirty="0" err="1"/>
              <a:t>shapley.html</a:t>
            </a:r>
            <a:endParaRPr lang="en-US" dirty="0"/>
          </a:p>
          <a:p>
            <a:r>
              <a:rPr lang="en-US" dirty="0"/>
              <a:t>https://</a:t>
            </a:r>
            <a:r>
              <a:rPr lang="en-US" dirty="0" err="1"/>
              <a:t>towardsdatascience.com</a:t>
            </a:r>
            <a:r>
              <a:rPr lang="en-US" dirty="0"/>
              <a:t>/the-shapley-value-for-ml-models-f1100bff78d1 </a:t>
            </a:r>
          </a:p>
        </p:txBody>
      </p:sp>
      <p:sp>
        <p:nvSpPr>
          <p:cNvPr id="4" name="Slide Number Placeholder 3"/>
          <p:cNvSpPr>
            <a:spLocks noGrp="1"/>
          </p:cNvSpPr>
          <p:nvPr>
            <p:ph type="sldNum" sz="quarter" idx="5"/>
          </p:nvPr>
        </p:nvSpPr>
        <p:spPr/>
        <p:txBody>
          <a:bodyPr/>
          <a:lstStyle/>
          <a:p>
            <a:fld id="{D0BC346B-06F2-6141-895E-093C6600B49F}" type="slidenum">
              <a:rPr lang="en-US" smtClean="0"/>
              <a:t>22</a:t>
            </a:fld>
            <a:endParaRPr lang="en-US"/>
          </a:p>
        </p:txBody>
      </p:sp>
    </p:spTree>
    <p:extLst>
      <p:ext uri="{BB962C8B-B14F-4D97-AF65-F5344CB8AC3E}">
        <p14:creationId xmlns:p14="http://schemas.microsoft.com/office/powerpoint/2010/main" val="3962794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christophm.github.io</a:t>
            </a:r>
            <a:r>
              <a:rPr lang="en-US" dirty="0"/>
              <a:t>/interpretable-ml-book/</a:t>
            </a:r>
            <a:r>
              <a:rPr lang="en-US" dirty="0" err="1"/>
              <a:t>shapley.html</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Lundberg, S., &amp; Lee, S.-I. (2017</a:t>
            </a:r>
            <a:r>
              <a:rPr lang="el-GR" dirty="0"/>
              <a:t>). </a:t>
            </a:r>
            <a:r>
              <a:rPr lang="en-US" i="1" dirty="0"/>
              <a:t>A Unified Approach to Interpreting Model Predictions</a:t>
            </a:r>
            <a:r>
              <a:rPr lang="en-US" dirty="0"/>
              <a:t>. Retrieved from doi:10.48550/ARXIV.1705.07874.</a:t>
            </a:r>
          </a:p>
          <a:p>
            <a:endParaRPr lang="en-US" dirty="0"/>
          </a:p>
        </p:txBody>
      </p:sp>
      <p:sp>
        <p:nvSpPr>
          <p:cNvPr id="4" name="Slide Number Placeholder 3"/>
          <p:cNvSpPr>
            <a:spLocks noGrp="1"/>
          </p:cNvSpPr>
          <p:nvPr>
            <p:ph type="sldNum" sz="quarter" idx="5"/>
          </p:nvPr>
        </p:nvSpPr>
        <p:spPr/>
        <p:txBody>
          <a:bodyPr/>
          <a:lstStyle/>
          <a:p>
            <a:fld id="{D0BC346B-06F2-6141-895E-093C6600B49F}" type="slidenum">
              <a:rPr lang="en-US" smtClean="0"/>
              <a:t>23</a:t>
            </a:fld>
            <a:endParaRPr lang="en-US"/>
          </a:p>
        </p:txBody>
      </p:sp>
    </p:spTree>
    <p:extLst>
      <p:ext uri="{BB962C8B-B14F-4D97-AF65-F5344CB8AC3E}">
        <p14:creationId xmlns:p14="http://schemas.microsoft.com/office/powerpoint/2010/main" val="412030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christophm.github.io</a:t>
            </a:r>
            <a:r>
              <a:rPr lang="en-US" dirty="0"/>
              <a:t>/interpretable-ml-book/</a:t>
            </a:r>
            <a:r>
              <a:rPr lang="en-US" dirty="0" err="1"/>
              <a:t>shapley.html</a:t>
            </a:r>
            <a:endParaRPr lang="en-US" dirty="0"/>
          </a:p>
          <a:p>
            <a:r>
              <a:rPr lang="en-US" dirty="0"/>
              <a:t>https://</a:t>
            </a:r>
            <a:r>
              <a:rPr lang="en-US" dirty="0" err="1"/>
              <a:t>towardsdatascience.com</a:t>
            </a:r>
            <a:r>
              <a:rPr lang="en-US" dirty="0"/>
              <a:t>/the-shapley-value-for-ml-models-f1100bff78d1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Lundberg, S., &amp; Lee, S.-I. (2017</a:t>
            </a:r>
            <a:r>
              <a:rPr lang="el-GR" dirty="0"/>
              <a:t>). </a:t>
            </a:r>
            <a:r>
              <a:rPr lang="en-US" i="1" dirty="0"/>
              <a:t>A Unified Approach to Interpreting Model Predictions</a:t>
            </a:r>
            <a:r>
              <a:rPr lang="en-US" dirty="0"/>
              <a:t>. Retrieved form doi:10.48550/ARXIV.1705.07874</a:t>
            </a:r>
          </a:p>
          <a:p>
            <a:endParaRPr lang="en-US" dirty="0"/>
          </a:p>
        </p:txBody>
      </p:sp>
      <p:sp>
        <p:nvSpPr>
          <p:cNvPr id="4" name="Slide Number Placeholder 3"/>
          <p:cNvSpPr>
            <a:spLocks noGrp="1"/>
          </p:cNvSpPr>
          <p:nvPr>
            <p:ph type="sldNum" sz="quarter" idx="5"/>
          </p:nvPr>
        </p:nvSpPr>
        <p:spPr/>
        <p:txBody>
          <a:bodyPr/>
          <a:lstStyle/>
          <a:p>
            <a:fld id="{D0BC346B-06F2-6141-895E-093C6600B49F}" type="slidenum">
              <a:rPr lang="en-US" smtClean="0"/>
              <a:t>24</a:t>
            </a:fld>
            <a:endParaRPr lang="en-US"/>
          </a:p>
        </p:txBody>
      </p:sp>
    </p:spTree>
    <p:extLst>
      <p:ext uri="{BB962C8B-B14F-4D97-AF65-F5344CB8AC3E}">
        <p14:creationId xmlns:p14="http://schemas.microsoft.com/office/powerpoint/2010/main" val="531191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Codebase &amp; README: Lundberg, S. (2022). SHAP. </a:t>
            </a:r>
            <a:r>
              <a:rPr lang="en-US" i="1" dirty="0"/>
              <a:t>GitHub</a:t>
            </a:r>
            <a:r>
              <a:rPr lang="en-US" dirty="0"/>
              <a:t>. https://</a:t>
            </a:r>
            <a:r>
              <a:rPr lang="en-US" dirty="0" err="1"/>
              <a:t>github.com</a:t>
            </a:r>
            <a:r>
              <a:rPr lang="en-US" dirty="0"/>
              <a:t>/</a:t>
            </a:r>
            <a:r>
              <a:rPr lang="en-US" dirty="0" err="1"/>
              <a:t>slundberg</a:t>
            </a:r>
            <a:r>
              <a:rPr lang="en-US" dirty="0"/>
              <a:t>/</a:t>
            </a:r>
            <a:r>
              <a:rPr lang="en-US" dirty="0" err="1"/>
              <a:t>shap</a:t>
            </a:r>
            <a:r>
              <a:rPr lang="en-US" dirty="0"/>
              <a:t>/blob/master/</a:t>
            </a:r>
            <a:r>
              <a:rPr lang="en-US" dirty="0" err="1"/>
              <a:t>README.md</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Paper: Lundberg, S., &amp; Lee, S.-I. (2017</a:t>
            </a:r>
            <a:r>
              <a:rPr lang="el-GR" dirty="0"/>
              <a:t>). </a:t>
            </a:r>
            <a:r>
              <a:rPr lang="en-US" i="1" dirty="0"/>
              <a:t>A Unified Approach to Interpreting Model Predictions</a:t>
            </a:r>
            <a:r>
              <a:rPr lang="en-US" dirty="0"/>
              <a:t>. Retrieved from doi:10.48550/ARXIV.1705.07874.</a:t>
            </a:r>
          </a:p>
          <a:p>
            <a:r>
              <a:rPr lang="en-US" dirty="0"/>
              <a:t>* Turning complex black box models into interpretable/explainable ML models</a:t>
            </a:r>
          </a:p>
        </p:txBody>
      </p:sp>
      <p:sp>
        <p:nvSpPr>
          <p:cNvPr id="4" name="Slide Number Placeholder 3"/>
          <p:cNvSpPr>
            <a:spLocks noGrp="1"/>
          </p:cNvSpPr>
          <p:nvPr>
            <p:ph type="sldNum" sz="quarter" idx="5"/>
          </p:nvPr>
        </p:nvSpPr>
        <p:spPr/>
        <p:txBody>
          <a:bodyPr/>
          <a:lstStyle/>
          <a:p>
            <a:fld id="{D0BC346B-06F2-6141-895E-093C6600B49F}" type="slidenum">
              <a:rPr lang="en-US" smtClean="0"/>
              <a:t>25</a:t>
            </a:fld>
            <a:endParaRPr lang="en-US"/>
          </a:p>
        </p:txBody>
      </p:sp>
    </p:spTree>
    <p:extLst>
      <p:ext uri="{BB962C8B-B14F-4D97-AF65-F5344CB8AC3E}">
        <p14:creationId xmlns:p14="http://schemas.microsoft.com/office/powerpoint/2010/main" val="1546340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www.geeksforgeeks.org</a:t>
            </a:r>
            <a:r>
              <a:rPr lang="en-US" dirty="0"/>
              <a:t>/introduction-machine-learning/</a:t>
            </a:r>
          </a:p>
          <a:p>
            <a:r>
              <a:rPr lang="en-US" dirty="0"/>
              <a:t>https://</a:t>
            </a:r>
            <a:r>
              <a:rPr lang="en-US" dirty="0" err="1"/>
              <a:t>www.geeksforgeeks.org</a:t>
            </a:r>
            <a:r>
              <a:rPr lang="en-US" dirty="0"/>
              <a:t>/ml-machine-learning/</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900" kern="1200" dirty="0" err="1">
                <a:solidFill>
                  <a:schemeClr val="tx1"/>
                </a:solidFill>
                <a:effectLst/>
                <a:latin typeface="+mn-lt"/>
                <a:ea typeface="+mn-ea"/>
                <a:cs typeface="+mn-cs"/>
              </a:rPr>
              <a:t>Urbanowicz</a:t>
            </a:r>
            <a:r>
              <a:rPr lang="en-US" sz="900" kern="1200" dirty="0">
                <a:solidFill>
                  <a:schemeClr val="tx1"/>
                </a:solidFill>
                <a:effectLst/>
                <a:latin typeface="+mn-lt"/>
                <a:ea typeface="+mn-ea"/>
                <a:cs typeface="+mn-cs"/>
              </a:rPr>
              <a:t>, R. (2022, June 28). </a:t>
            </a:r>
            <a:r>
              <a:rPr lang="en-US" sz="900" i="1" kern="1200" dirty="0">
                <a:solidFill>
                  <a:schemeClr val="tx1"/>
                </a:solidFill>
                <a:effectLst/>
                <a:latin typeface="+mn-lt"/>
                <a:ea typeface="+mn-ea"/>
                <a:cs typeface="+mn-cs"/>
              </a:rPr>
              <a:t>What is Machine Learning? Demystifying Methods and Application | Cedars-Sinai</a:t>
            </a:r>
            <a:r>
              <a:rPr lang="en-US" sz="900" kern="1200" dirty="0">
                <a:solidFill>
                  <a:schemeClr val="tx1"/>
                </a:solidFill>
                <a:effectLst/>
                <a:latin typeface="+mn-lt"/>
                <a:ea typeface="+mn-ea"/>
                <a:cs typeface="+mn-cs"/>
              </a:rPr>
              <a:t> [Video]. </a:t>
            </a:r>
            <a:r>
              <a:rPr lang="en-US" sz="900" kern="1200" dirty="0" err="1">
                <a:solidFill>
                  <a:schemeClr val="tx1"/>
                </a:solidFill>
                <a:effectLst/>
                <a:latin typeface="+mn-lt"/>
                <a:ea typeface="+mn-ea"/>
                <a:cs typeface="+mn-cs"/>
              </a:rPr>
              <a:t>Youtube</a:t>
            </a:r>
            <a:r>
              <a:rPr lang="en-US" sz="900" kern="1200" dirty="0">
                <a:solidFill>
                  <a:schemeClr val="tx1"/>
                </a:solidFill>
                <a:effectLst/>
                <a:latin typeface="+mn-lt"/>
                <a:ea typeface="+mn-ea"/>
                <a:cs typeface="+mn-cs"/>
              </a:rPr>
              <a:t>. https://</a:t>
            </a:r>
            <a:r>
              <a:rPr lang="en-US" sz="900" kern="1200" dirty="0" err="1">
                <a:solidFill>
                  <a:schemeClr val="tx1"/>
                </a:solidFill>
                <a:effectLst/>
                <a:latin typeface="+mn-lt"/>
                <a:ea typeface="+mn-ea"/>
                <a:cs typeface="+mn-cs"/>
              </a:rPr>
              <a:t>www.youtube.com</a:t>
            </a:r>
            <a:r>
              <a:rPr lang="en-US" sz="900" kern="1200" dirty="0">
                <a:solidFill>
                  <a:schemeClr val="tx1"/>
                </a:solidFill>
                <a:effectLst/>
                <a:latin typeface="+mn-lt"/>
                <a:ea typeface="+mn-ea"/>
                <a:cs typeface="+mn-cs"/>
              </a:rPr>
              <a:t>/</a:t>
            </a:r>
            <a:r>
              <a:rPr lang="en-US" sz="900" kern="1200" dirty="0" err="1">
                <a:solidFill>
                  <a:schemeClr val="tx1"/>
                </a:solidFill>
                <a:effectLst/>
                <a:latin typeface="+mn-lt"/>
                <a:ea typeface="+mn-ea"/>
                <a:cs typeface="+mn-cs"/>
              </a:rPr>
              <a:t>watch?v</a:t>
            </a:r>
            <a:r>
              <a:rPr lang="en-US" sz="900" kern="1200" dirty="0">
                <a:solidFill>
                  <a:schemeClr val="tx1"/>
                </a:solidFill>
                <a:effectLst/>
                <a:latin typeface="+mn-lt"/>
                <a:ea typeface="+mn-ea"/>
                <a:cs typeface="+mn-cs"/>
              </a:rPr>
              <a:t>=MhK2Jz36T5o&amp;list=PLafPhSv1OSDdG2v8K2EsXPd0V7TTQVnT9</a:t>
            </a:r>
          </a:p>
          <a:p>
            <a:endParaRPr lang="en-US" dirty="0"/>
          </a:p>
        </p:txBody>
      </p:sp>
      <p:sp>
        <p:nvSpPr>
          <p:cNvPr id="4" name="Slide Number Placeholder 3"/>
          <p:cNvSpPr>
            <a:spLocks noGrp="1"/>
          </p:cNvSpPr>
          <p:nvPr>
            <p:ph type="sldNum" sz="quarter" idx="5"/>
          </p:nvPr>
        </p:nvSpPr>
        <p:spPr/>
        <p:txBody>
          <a:bodyPr/>
          <a:lstStyle/>
          <a:p>
            <a:fld id="{D0BC346B-06F2-6141-895E-093C6600B49F}" type="slidenum">
              <a:rPr lang="en-US" smtClean="0"/>
              <a:t>5</a:t>
            </a:fld>
            <a:endParaRPr lang="en-US"/>
          </a:p>
        </p:txBody>
      </p:sp>
    </p:spTree>
    <p:extLst>
      <p:ext uri="{BB962C8B-B14F-4D97-AF65-F5344CB8AC3E}">
        <p14:creationId xmlns:p14="http://schemas.microsoft.com/office/powerpoint/2010/main" val="859164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sites.google.com</a:t>
            </a:r>
            <a:r>
              <a:rPr lang="en-US" dirty="0"/>
              <a:t>/a/</a:t>
            </a:r>
            <a:r>
              <a:rPr lang="en-US" dirty="0" err="1"/>
              <a:t>cs.washington.edu</a:t>
            </a:r>
            <a:r>
              <a:rPr lang="en-US" dirty="0"/>
              <a:t>/</a:t>
            </a:r>
            <a:r>
              <a:rPr lang="en-US" dirty="0" err="1"/>
              <a:t>suinlee</a:t>
            </a:r>
            <a:r>
              <a:rPr lang="en-US" dirty="0"/>
              <a:t>/about-the-pi – Lee Lab website</a:t>
            </a:r>
          </a:p>
          <a:p>
            <a:r>
              <a:rPr lang="en-US" dirty="0"/>
              <a:t>https://</a:t>
            </a:r>
            <a:r>
              <a:rPr lang="en-US" dirty="0" err="1"/>
              <a:t>scottlundberg.com</a:t>
            </a:r>
            <a:r>
              <a:rPr lang="en-US" dirty="0"/>
              <a:t>/ - </a:t>
            </a:r>
            <a:r>
              <a:rPr lang="en-US" dirty="0" err="1"/>
              <a:t>scott</a:t>
            </a:r>
            <a:r>
              <a:rPr lang="en-US" dirty="0"/>
              <a:t> m </a:t>
            </a:r>
            <a:r>
              <a:rPr lang="en-US" dirty="0" err="1"/>
              <a:t>lundberg</a:t>
            </a:r>
            <a:r>
              <a:rPr lang="en-US" dirty="0"/>
              <a:t> profile</a:t>
            </a:r>
          </a:p>
        </p:txBody>
      </p:sp>
      <p:sp>
        <p:nvSpPr>
          <p:cNvPr id="4" name="Slide Number Placeholder 3"/>
          <p:cNvSpPr>
            <a:spLocks noGrp="1"/>
          </p:cNvSpPr>
          <p:nvPr>
            <p:ph type="sldNum" sz="quarter" idx="5"/>
          </p:nvPr>
        </p:nvSpPr>
        <p:spPr/>
        <p:txBody>
          <a:bodyPr/>
          <a:lstStyle/>
          <a:p>
            <a:fld id="{D0BC346B-06F2-6141-895E-093C6600B49F}" type="slidenum">
              <a:rPr lang="en-US" smtClean="0"/>
              <a:t>26</a:t>
            </a:fld>
            <a:endParaRPr lang="en-US"/>
          </a:p>
        </p:txBody>
      </p:sp>
    </p:spTree>
    <p:extLst>
      <p:ext uri="{BB962C8B-B14F-4D97-AF65-F5344CB8AC3E}">
        <p14:creationId xmlns:p14="http://schemas.microsoft.com/office/powerpoint/2010/main" val="64501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BC346B-06F2-6141-895E-093C6600B49F}" type="slidenum">
              <a:rPr lang="en-US" smtClean="0"/>
              <a:t>27</a:t>
            </a:fld>
            <a:endParaRPr lang="en-US"/>
          </a:p>
        </p:txBody>
      </p:sp>
    </p:spTree>
    <p:extLst>
      <p:ext uri="{BB962C8B-B14F-4D97-AF65-F5344CB8AC3E}">
        <p14:creationId xmlns:p14="http://schemas.microsoft.com/office/powerpoint/2010/main" val="821828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Lundberg, S., &amp; Lee, S.-I. (2017</a:t>
            </a:r>
            <a:r>
              <a:rPr lang="el-GR" dirty="0"/>
              <a:t>). </a:t>
            </a:r>
            <a:r>
              <a:rPr lang="en-US" i="1" dirty="0"/>
              <a:t>A Unified Approach to Interpreting Model Predictions</a:t>
            </a:r>
            <a:r>
              <a:rPr lang="en-US" dirty="0"/>
              <a:t>. Retrieved form doi:10.48550/ARXIV.1705.07874</a:t>
            </a:r>
          </a:p>
          <a:p>
            <a:endParaRPr lang="en-US" dirty="0"/>
          </a:p>
        </p:txBody>
      </p:sp>
      <p:sp>
        <p:nvSpPr>
          <p:cNvPr id="4" name="Slide Number Placeholder 3"/>
          <p:cNvSpPr>
            <a:spLocks noGrp="1"/>
          </p:cNvSpPr>
          <p:nvPr>
            <p:ph type="sldNum" sz="quarter" idx="5"/>
          </p:nvPr>
        </p:nvSpPr>
        <p:spPr/>
        <p:txBody>
          <a:bodyPr/>
          <a:lstStyle/>
          <a:p>
            <a:fld id="{D0BC346B-06F2-6141-895E-093C6600B49F}" type="slidenum">
              <a:rPr lang="en-US" smtClean="0"/>
              <a:t>28</a:t>
            </a:fld>
            <a:endParaRPr lang="en-US"/>
          </a:p>
        </p:txBody>
      </p:sp>
    </p:spTree>
    <p:extLst>
      <p:ext uri="{BB962C8B-B14F-4D97-AF65-F5344CB8AC3E}">
        <p14:creationId xmlns:p14="http://schemas.microsoft.com/office/powerpoint/2010/main" val="3753368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Lundberg, S., &amp; Lee, S.-I. (2017</a:t>
            </a:r>
            <a:r>
              <a:rPr lang="el-GR" dirty="0"/>
              <a:t>). </a:t>
            </a:r>
            <a:r>
              <a:rPr lang="en-US" i="1" dirty="0"/>
              <a:t>A Unified Approach to Interpreting Model Predictions</a:t>
            </a:r>
            <a:r>
              <a:rPr lang="en-US" dirty="0"/>
              <a:t>. Retrieved form doi:10.48550/ARXIV.1705.07874</a:t>
            </a:r>
          </a:p>
          <a:p>
            <a:endParaRPr lang="en-US" dirty="0"/>
          </a:p>
        </p:txBody>
      </p:sp>
      <p:sp>
        <p:nvSpPr>
          <p:cNvPr id="4" name="Slide Number Placeholder 3"/>
          <p:cNvSpPr>
            <a:spLocks noGrp="1"/>
          </p:cNvSpPr>
          <p:nvPr>
            <p:ph type="sldNum" sz="quarter" idx="5"/>
          </p:nvPr>
        </p:nvSpPr>
        <p:spPr/>
        <p:txBody>
          <a:bodyPr/>
          <a:lstStyle/>
          <a:p>
            <a:fld id="{D0BC346B-06F2-6141-895E-093C6600B49F}" type="slidenum">
              <a:rPr lang="en-US" smtClean="0"/>
              <a:t>29</a:t>
            </a:fld>
            <a:endParaRPr lang="en-US"/>
          </a:p>
        </p:txBody>
      </p:sp>
    </p:spTree>
    <p:extLst>
      <p:ext uri="{BB962C8B-B14F-4D97-AF65-F5344CB8AC3E}">
        <p14:creationId xmlns:p14="http://schemas.microsoft.com/office/powerpoint/2010/main" val="2473419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Lundberg, S., &amp; Lee, S.-I. (2017</a:t>
            </a:r>
            <a:r>
              <a:rPr lang="el-GR" dirty="0"/>
              <a:t>). </a:t>
            </a:r>
            <a:r>
              <a:rPr lang="en-US" i="1" dirty="0"/>
              <a:t>A Unified Approach to Interpreting Model Predictions</a:t>
            </a:r>
            <a:r>
              <a:rPr lang="en-US" dirty="0"/>
              <a:t>. Retrieved form doi:10.48550/ARXIV.1705.07874</a:t>
            </a:r>
          </a:p>
          <a:p>
            <a:endParaRPr lang="en-US" dirty="0"/>
          </a:p>
        </p:txBody>
      </p:sp>
      <p:sp>
        <p:nvSpPr>
          <p:cNvPr id="4" name="Slide Number Placeholder 3"/>
          <p:cNvSpPr>
            <a:spLocks noGrp="1"/>
          </p:cNvSpPr>
          <p:nvPr>
            <p:ph type="sldNum" sz="quarter" idx="5"/>
          </p:nvPr>
        </p:nvSpPr>
        <p:spPr/>
        <p:txBody>
          <a:bodyPr/>
          <a:lstStyle/>
          <a:p>
            <a:fld id="{D0BC346B-06F2-6141-895E-093C6600B49F}" type="slidenum">
              <a:rPr lang="en-US" smtClean="0"/>
              <a:t>30</a:t>
            </a:fld>
            <a:endParaRPr lang="en-US"/>
          </a:p>
        </p:txBody>
      </p:sp>
    </p:spTree>
    <p:extLst>
      <p:ext uri="{BB962C8B-B14F-4D97-AF65-F5344CB8AC3E}">
        <p14:creationId xmlns:p14="http://schemas.microsoft.com/office/powerpoint/2010/main" val="3116214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Lundberg, S., &amp; Lee, S.-I. (2017</a:t>
            </a:r>
            <a:r>
              <a:rPr lang="el-GR" dirty="0"/>
              <a:t>). </a:t>
            </a:r>
            <a:r>
              <a:rPr lang="en-US" i="1" dirty="0"/>
              <a:t>A Unified Approach to Interpreting Model Predictions</a:t>
            </a:r>
            <a:r>
              <a:rPr lang="en-US" dirty="0"/>
              <a:t>. Retrieved form doi:10.48550/ARXIV.1705.07874</a:t>
            </a:r>
          </a:p>
          <a:p>
            <a:endParaRPr lang="en-US" dirty="0"/>
          </a:p>
        </p:txBody>
      </p:sp>
      <p:sp>
        <p:nvSpPr>
          <p:cNvPr id="4" name="Slide Number Placeholder 3"/>
          <p:cNvSpPr>
            <a:spLocks noGrp="1"/>
          </p:cNvSpPr>
          <p:nvPr>
            <p:ph type="sldNum" sz="quarter" idx="5"/>
          </p:nvPr>
        </p:nvSpPr>
        <p:spPr/>
        <p:txBody>
          <a:bodyPr/>
          <a:lstStyle/>
          <a:p>
            <a:fld id="{D0BC346B-06F2-6141-895E-093C6600B49F}" type="slidenum">
              <a:rPr lang="en-US" smtClean="0"/>
              <a:t>31</a:t>
            </a:fld>
            <a:endParaRPr lang="en-US"/>
          </a:p>
        </p:txBody>
      </p:sp>
    </p:spTree>
    <p:extLst>
      <p:ext uri="{BB962C8B-B14F-4D97-AF65-F5344CB8AC3E}">
        <p14:creationId xmlns:p14="http://schemas.microsoft.com/office/powerpoint/2010/main" val="3273962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Codebase &amp; README: Lundberg, S. (2022). SHAP. </a:t>
            </a:r>
            <a:r>
              <a:rPr lang="en-US" i="1" dirty="0"/>
              <a:t>GitHub</a:t>
            </a:r>
            <a:r>
              <a:rPr lang="en-US" dirty="0"/>
              <a:t>. https://</a:t>
            </a:r>
            <a:r>
              <a:rPr lang="en-US" dirty="0" err="1"/>
              <a:t>github.com</a:t>
            </a:r>
            <a:r>
              <a:rPr lang="en-US" dirty="0"/>
              <a:t>/</a:t>
            </a:r>
            <a:r>
              <a:rPr lang="en-US" dirty="0" err="1"/>
              <a:t>slundberg</a:t>
            </a:r>
            <a:r>
              <a:rPr lang="en-US" dirty="0"/>
              <a:t>/</a:t>
            </a:r>
            <a:r>
              <a:rPr lang="en-US" dirty="0" err="1"/>
              <a:t>shap</a:t>
            </a:r>
            <a:r>
              <a:rPr lang="en-US" dirty="0"/>
              <a:t>/blob/master/</a:t>
            </a:r>
            <a:r>
              <a:rPr lang="en-US" dirty="0" err="1"/>
              <a:t>README.md</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Paper: Lundberg, S., &amp; Lee, S.-I. (2017</a:t>
            </a:r>
            <a:r>
              <a:rPr lang="el-GR" dirty="0"/>
              <a:t>). </a:t>
            </a:r>
            <a:r>
              <a:rPr lang="en-US" i="1" dirty="0"/>
              <a:t>A Unified Approach to Interpreting Model Predictions</a:t>
            </a:r>
            <a:r>
              <a:rPr lang="en-US" dirty="0"/>
              <a:t>. Retrieved from doi:10.48550/ARXIV.1705.07874.</a:t>
            </a:r>
          </a:p>
          <a:p>
            <a:pPr marL="171450" indent="-171450">
              <a:buFont typeface="Arial" panose="020B0604020202020204" pitchFamily="34" charset="0"/>
              <a:buChar char="•"/>
            </a:pPr>
            <a:r>
              <a:rPr lang="en-US" dirty="0"/>
              <a:t>Turning complex black box models into interpretable/explainable ML models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https://</a:t>
            </a:r>
            <a:r>
              <a:rPr lang="en-US" dirty="0" err="1"/>
              <a:t>shap.readthedocs.io</a:t>
            </a:r>
            <a:r>
              <a:rPr lang="en-US" dirty="0"/>
              <a:t>/</a:t>
            </a:r>
            <a:r>
              <a:rPr lang="en-US" dirty="0" err="1"/>
              <a:t>en</a:t>
            </a:r>
            <a:r>
              <a:rPr lang="en-US" dirty="0"/>
              <a:t>/latest/generated/</a:t>
            </a:r>
            <a:r>
              <a:rPr lang="en-US" dirty="0" err="1"/>
              <a:t>shap.Explainer.html</a:t>
            </a:r>
            <a:endParaRPr lang="en-US" dirty="0"/>
          </a:p>
        </p:txBody>
      </p:sp>
      <p:sp>
        <p:nvSpPr>
          <p:cNvPr id="4" name="Slide Number Placeholder 3"/>
          <p:cNvSpPr>
            <a:spLocks noGrp="1"/>
          </p:cNvSpPr>
          <p:nvPr>
            <p:ph type="sldNum" sz="quarter" idx="5"/>
          </p:nvPr>
        </p:nvSpPr>
        <p:spPr/>
        <p:txBody>
          <a:bodyPr/>
          <a:lstStyle/>
          <a:p>
            <a:fld id="{D0BC346B-06F2-6141-895E-093C6600B49F}" type="slidenum">
              <a:rPr lang="en-US" smtClean="0"/>
              <a:t>32</a:t>
            </a:fld>
            <a:endParaRPr lang="en-US"/>
          </a:p>
        </p:txBody>
      </p:sp>
    </p:spTree>
    <p:extLst>
      <p:ext uri="{BB962C8B-B14F-4D97-AF65-F5344CB8AC3E}">
        <p14:creationId xmlns:p14="http://schemas.microsoft.com/office/powerpoint/2010/main" val="4167634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Codebase &amp; README: Lundberg, S. (2022). SHAP. </a:t>
            </a:r>
            <a:r>
              <a:rPr lang="en-US" i="1" dirty="0"/>
              <a:t>GitHub</a:t>
            </a:r>
            <a:r>
              <a:rPr lang="en-US" dirty="0"/>
              <a:t>. https://</a:t>
            </a:r>
            <a:r>
              <a:rPr lang="en-US" dirty="0" err="1"/>
              <a:t>github.com</a:t>
            </a:r>
            <a:r>
              <a:rPr lang="en-US" dirty="0"/>
              <a:t>/</a:t>
            </a:r>
            <a:r>
              <a:rPr lang="en-US" dirty="0" err="1"/>
              <a:t>slundberg</a:t>
            </a:r>
            <a:r>
              <a:rPr lang="en-US" dirty="0"/>
              <a:t>/</a:t>
            </a:r>
            <a:r>
              <a:rPr lang="en-US" dirty="0" err="1"/>
              <a:t>shap</a:t>
            </a:r>
            <a:r>
              <a:rPr lang="en-US" dirty="0"/>
              <a:t>/blob/master/</a:t>
            </a:r>
            <a:r>
              <a:rPr lang="en-US" dirty="0" err="1"/>
              <a:t>README.md</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Paper: Lundberg, S., &amp; Lee, S.-I. (2017</a:t>
            </a:r>
            <a:r>
              <a:rPr lang="el-GR" dirty="0"/>
              <a:t>). </a:t>
            </a:r>
            <a:r>
              <a:rPr lang="en-US" i="1" dirty="0"/>
              <a:t>A Unified Approach to Interpreting Model Predictions</a:t>
            </a:r>
            <a:r>
              <a:rPr lang="en-US" dirty="0"/>
              <a:t>. Retrieved from doi:10.48550/ARXIV.1705.07874.</a:t>
            </a:r>
          </a:p>
          <a:p>
            <a:pPr marL="171450" indent="-171450">
              <a:buFont typeface="Arial" panose="020B0604020202020204" pitchFamily="34" charset="0"/>
              <a:buChar char="•"/>
            </a:pPr>
            <a:r>
              <a:rPr lang="en-US" dirty="0"/>
              <a:t>Turning complex black box models into interpretable/explainable ML models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https://</a:t>
            </a:r>
            <a:r>
              <a:rPr lang="en-US" dirty="0" err="1"/>
              <a:t>shap.readthedocs.io</a:t>
            </a:r>
            <a:r>
              <a:rPr lang="en-US" dirty="0"/>
              <a:t>/</a:t>
            </a:r>
            <a:r>
              <a:rPr lang="en-US" dirty="0" err="1"/>
              <a:t>en</a:t>
            </a:r>
            <a:r>
              <a:rPr lang="en-US" dirty="0"/>
              <a:t>/latest/generated/</a:t>
            </a:r>
            <a:r>
              <a:rPr lang="en-US" dirty="0" err="1"/>
              <a:t>shap.Explainer.html</a:t>
            </a:r>
            <a:endParaRPr lang="en-US" dirty="0"/>
          </a:p>
        </p:txBody>
      </p:sp>
      <p:sp>
        <p:nvSpPr>
          <p:cNvPr id="4" name="Slide Number Placeholder 3"/>
          <p:cNvSpPr>
            <a:spLocks noGrp="1"/>
          </p:cNvSpPr>
          <p:nvPr>
            <p:ph type="sldNum" sz="quarter" idx="5"/>
          </p:nvPr>
        </p:nvSpPr>
        <p:spPr/>
        <p:txBody>
          <a:bodyPr/>
          <a:lstStyle/>
          <a:p>
            <a:fld id="{D0BC346B-06F2-6141-895E-093C6600B49F}" type="slidenum">
              <a:rPr lang="en-US" smtClean="0"/>
              <a:t>33</a:t>
            </a:fld>
            <a:endParaRPr lang="en-US"/>
          </a:p>
        </p:txBody>
      </p:sp>
    </p:spTree>
    <p:extLst>
      <p:ext uri="{BB962C8B-B14F-4D97-AF65-F5344CB8AC3E}">
        <p14:creationId xmlns:p14="http://schemas.microsoft.com/office/powerpoint/2010/main" val="35159499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Codebase &amp; README: Lundberg, S. (2022). SHAP. </a:t>
            </a:r>
            <a:r>
              <a:rPr lang="en-US" i="1" dirty="0"/>
              <a:t>GitHub</a:t>
            </a:r>
            <a:r>
              <a:rPr lang="en-US" dirty="0"/>
              <a:t>. https://</a:t>
            </a:r>
            <a:r>
              <a:rPr lang="en-US" dirty="0" err="1"/>
              <a:t>github.com</a:t>
            </a:r>
            <a:r>
              <a:rPr lang="en-US" dirty="0"/>
              <a:t>/</a:t>
            </a:r>
            <a:r>
              <a:rPr lang="en-US" dirty="0" err="1"/>
              <a:t>slundberg</a:t>
            </a:r>
            <a:r>
              <a:rPr lang="en-US" dirty="0"/>
              <a:t>/</a:t>
            </a:r>
            <a:r>
              <a:rPr lang="en-US" dirty="0" err="1"/>
              <a:t>shap</a:t>
            </a:r>
            <a:r>
              <a:rPr lang="en-US" dirty="0"/>
              <a:t>/blob/master/</a:t>
            </a:r>
            <a:r>
              <a:rPr lang="en-US" dirty="0" err="1"/>
              <a:t>README.md</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Paper: Lundberg, S., &amp; Lee, S.-I. (2017</a:t>
            </a:r>
            <a:r>
              <a:rPr lang="el-GR" dirty="0"/>
              <a:t>). </a:t>
            </a:r>
            <a:r>
              <a:rPr lang="en-US" i="1" dirty="0"/>
              <a:t>A Unified Approach to Interpreting Model Predictions</a:t>
            </a:r>
            <a:r>
              <a:rPr lang="en-US" dirty="0"/>
              <a:t>. Retrieved from doi:10.48550/ARXIV.1705.07874.</a:t>
            </a:r>
          </a:p>
          <a:p>
            <a:pPr marL="171450" indent="-171450">
              <a:buFont typeface="Arial" panose="020B0604020202020204" pitchFamily="34" charset="0"/>
              <a:buChar char="•"/>
            </a:pPr>
            <a:r>
              <a:rPr lang="en-US" dirty="0"/>
              <a:t>Turning complex black box models into interpretable/explainable ML models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https://</a:t>
            </a:r>
            <a:r>
              <a:rPr lang="en-US" dirty="0" err="1"/>
              <a:t>shap.readthedocs.io</a:t>
            </a:r>
            <a:r>
              <a:rPr lang="en-US" dirty="0"/>
              <a:t>/</a:t>
            </a:r>
            <a:r>
              <a:rPr lang="en-US" dirty="0" err="1"/>
              <a:t>en</a:t>
            </a:r>
            <a:r>
              <a:rPr lang="en-US" dirty="0"/>
              <a:t>/latest/generated/</a:t>
            </a:r>
            <a:r>
              <a:rPr lang="en-US" dirty="0" err="1"/>
              <a:t>shap.Explainer.html</a:t>
            </a:r>
            <a:endParaRPr lang="en-US" dirty="0"/>
          </a:p>
        </p:txBody>
      </p:sp>
      <p:sp>
        <p:nvSpPr>
          <p:cNvPr id="4" name="Slide Number Placeholder 3"/>
          <p:cNvSpPr>
            <a:spLocks noGrp="1"/>
          </p:cNvSpPr>
          <p:nvPr>
            <p:ph type="sldNum" sz="quarter" idx="5"/>
          </p:nvPr>
        </p:nvSpPr>
        <p:spPr/>
        <p:txBody>
          <a:bodyPr/>
          <a:lstStyle/>
          <a:p>
            <a:fld id="{D0BC346B-06F2-6141-895E-093C6600B49F}" type="slidenum">
              <a:rPr lang="en-US" smtClean="0"/>
              <a:t>34</a:t>
            </a:fld>
            <a:endParaRPr lang="en-US"/>
          </a:p>
        </p:txBody>
      </p:sp>
    </p:spTree>
    <p:extLst>
      <p:ext uri="{BB962C8B-B14F-4D97-AF65-F5344CB8AC3E}">
        <p14:creationId xmlns:p14="http://schemas.microsoft.com/office/powerpoint/2010/main" val="19353074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Codebase &amp; README: Lundberg, S. (2022). SHAP. </a:t>
            </a:r>
            <a:r>
              <a:rPr lang="en-US" i="1" dirty="0"/>
              <a:t>GitHub</a:t>
            </a:r>
            <a:r>
              <a:rPr lang="en-US" dirty="0"/>
              <a:t>. https://</a:t>
            </a:r>
            <a:r>
              <a:rPr lang="en-US" dirty="0" err="1"/>
              <a:t>github.com</a:t>
            </a:r>
            <a:r>
              <a:rPr lang="en-US" dirty="0"/>
              <a:t>/</a:t>
            </a:r>
            <a:r>
              <a:rPr lang="en-US" dirty="0" err="1"/>
              <a:t>slundberg</a:t>
            </a:r>
            <a:r>
              <a:rPr lang="en-US" dirty="0"/>
              <a:t>/</a:t>
            </a:r>
            <a:r>
              <a:rPr lang="en-US" dirty="0" err="1"/>
              <a:t>shap</a:t>
            </a:r>
            <a:r>
              <a:rPr lang="en-US" dirty="0"/>
              <a:t>/blob/master/</a:t>
            </a:r>
            <a:r>
              <a:rPr lang="en-US" dirty="0" err="1"/>
              <a:t>README.md</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Paper: Lundberg, S., &amp; Lee, S.-I. (2017</a:t>
            </a:r>
            <a:r>
              <a:rPr lang="el-GR" dirty="0"/>
              <a:t>). </a:t>
            </a:r>
            <a:r>
              <a:rPr lang="en-US" i="1" dirty="0"/>
              <a:t>A Unified Approach to Interpreting Model Predictions</a:t>
            </a:r>
            <a:r>
              <a:rPr lang="en-US" dirty="0"/>
              <a:t>. Retrieved from doi:10.48550/ARXIV.1705.07874.</a:t>
            </a:r>
          </a:p>
          <a:p>
            <a:pPr marL="171450" indent="-171450">
              <a:buFont typeface="Arial" panose="020B0604020202020204" pitchFamily="34" charset="0"/>
              <a:buChar char="•"/>
            </a:pPr>
            <a:r>
              <a:rPr lang="en-US" dirty="0"/>
              <a:t>Turning complex black box models into interpretable/explainable ML models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https://</a:t>
            </a:r>
            <a:r>
              <a:rPr lang="en-US" dirty="0" err="1"/>
              <a:t>shap-lrjball.readthedocs.io</a:t>
            </a:r>
            <a:r>
              <a:rPr lang="en-US" dirty="0"/>
              <a:t>/</a:t>
            </a:r>
            <a:r>
              <a:rPr lang="en-US" dirty="0" err="1"/>
              <a:t>en</a:t>
            </a:r>
            <a:r>
              <a:rPr lang="en-US" dirty="0"/>
              <a:t>/latest/generated/</a:t>
            </a:r>
            <a:r>
              <a:rPr lang="en-US" dirty="0" err="1"/>
              <a:t>shap.summary_plot.html</a:t>
            </a:r>
            <a:endParaRPr lang="en-US" dirty="0"/>
          </a:p>
          <a:p>
            <a:pPr marL="171450" indent="-171450">
              <a:buFont typeface="Arial" panose="020B0604020202020204" pitchFamily="34" charset="0"/>
              <a:buChar char="•"/>
            </a:pPr>
            <a:r>
              <a:rPr lang="en-US" dirty="0"/>
              <a:t>https://</a:t>
            </a:r>
            <a:r>
              <a:rPr lang="en-US" dirty="0" err="1"/>
              <a:t>shap-lrjball.readthedocs.io</a:t>
            </a:r>
            <a:r>
              <a:rPr lang="en-US" dirty="0"/>
              <a:t>/</a:t>
            </a:r>
            <a:r>
              <a:rPr lang="en-US" dirty="0" err="1"/>
              <a:t>en</a:t>
            </a:r>
            <a:r>
              <a:rPr lang="en-US" dirty="0"/>
              <a:t>/latest/</a:t>
            </a:r>
            <a:r>
              <a:rPr lang="en-US" dirty="0" err="1"/>
              <a:t>api.html#core-explainers</a:t>
            </a:r>
            <a:endParaRPr lang="en-US" dirty="0"/>
          </a:p>
        </p:txBody>
      </p:sp>
      <p:sp>
        <p:nvSpPr>
          <p:cNvPr id="4" name="Slide Number Placeholder 3"/>
          <p:cNvSpPr>
            <a:spLocks noGrp="1"/>
          </p:cNvSpPr>
          <p:nvPr>
            <p:ph type="sldNum" sz="quarter" idx="5"/>
          </p:nvPr>
        </p:nvSpPr>
        <p:spPr/>
        <p:txBody>
          <a:bodyPr/>
          <a:lstStyle/>
          <a:p>
            <a:fld id="{D0BC346B-06F2-6141-895E-093C6600B49F}" type="slidenum">
              <a:rPr lang="en-US" smtClean="0"/>
              <a:t>35</a:t>
            </a:fld>
            <a:endParaRPr lang="en-US"/>
          </a:p>
        </p:txBody>
      </p:sp>
    </p:spTree>
    <p:extLst>
      <p:ext uri="{BB962C8B-B14F-4D97-AF65-F5344CB8AC3E}">
        <p14:creationId xmlns:p14="http://schemas.microsoft.com/office/powerpoint/2010/main" val="3901146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BC346B-06F2-6141-895E-093C6600B49F}" type="slidenum">
              <a:rPr lang="en-US" smtClean="0"/>
              <a:t>6</a:t>
            </a:fld>
            <a:endParaRPr lang="en-US"/>
          </a:p>
        </p:txBody>
      </p:sp>
    </p:spTree>
    <p:extLst>
      <p:ext uri="{BB962C8B-B14F-4D97-AF65-F5344CB8AC3E}">
        <p14:creationId xmlns:p14="http://schemas.microsoft.com/office/powerpoint/2010/main" val="41239392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Codebase &amp; README: Lundberg, S. (2022). SHAP. </a:t>
            </a:r>
            <a:r>
              <a:rPr lang="en-US" i="1" dirty="0"/>
              <a:t>GitHub</a:t>
            </a:r>
            <a:r>
              <a:rPr lang="en-US" dirty="0"/>
              <a:t>. https://</a:t>
            </a:r>
            <a:r>
              <a:rPr lang="en-US" dirty="0" err="1"/>
              <a:t>github.com</a:t>
            </a:r>
            <a:r>
              <a:rPr lang="en-US" dirty="0"/>
              <a:t>/</a:t>
            </a:r>
            <a:r>
              <a:rPr lang="en-US" dirty="0" err="1"/>
              <a:t>slundberg</a:t>
            </a:r>
            <a:r>
              <a:rPr lang="en-US" dirty="0"/>
              <a:t>/</a:t>
            </a:r>
            <a:r>
              <a:rPr lang="en-US" dirty="0" err="1"/>
              <a:t>shap</a:t>
            </a:r>
            <a:r>
              <a:rPr lang="en-US" dirty="0"/>
              <a:t>/blob/master/</a:t>
            </a:r>
            <a:r>
              <a:rPr lang="en-US" dirty="0" err="1"/>
              <a:t>README.md</a:t>
            </a:r>
            <a:endParaRPr lang="en-US" dirty="0"/>
          </a:p>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Paper: Lundberg, S., &amp; Lee, S.-I. (2017</a:t>
            </a:r>
            <a:r>
              <a:rPr lang="el-GR" dirty="0"/>
              <a:t>). </a:t>
            </a:r>
            <a:r>
              <a:rPr lang="en-US" i="1" dirty="0"/>
              <a:t>A Unified Approach to Interpreting Model Predictions</a:t>
            </a:r>
            <a:r>
              <a:rPr lang="en-US" dirty="0"/>
              <a:t>. Retrieved from doi:10.48550/ARXIV.1705.07874.</a:t>
            </a:r>
          </a:p>
          <a:p>
            <a:pPr marL="171450" indent="-171450">
              <a:buFont typeface="Arial" panose="020B0604020202020204" pitchFamily="34" charset="0"/>
              <a:buChar char="•"/>
            </a:pPr>
            <a:r>
              <a:rPr lang="en-US" dirty="0"/>
              <a:t>Turning complex black box models into interpretable/explainable ML models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https://</a:t>
            </a:r>
            <a:r>
              <a:rPr lang="en-US" dirty="0" err="1"/>
              <a:t>shap-lrjball.readthedocs.io</a:t>
            </a:r>
            <a:r>
              <a:rPr lang="en-US" dirty="0"/>
              <a:t>/</a:t>
            </a:r>
            <a:r>
              <a:rPr lang="en-US" dirty="0" err="1"/>
              <a:t>en</a:t>
            </a:r>
            <a:r>
              <a:rPr lang="en-US" dirty="0"/>
              <a:t>/latest/generated/</a:t>
            </a:r>
            <a:r>
              <a:rPr lang="en-US" dirty="0" err="1"/>
              <a:t>shap.summary_plot.html</a:t>
            </a:r>
            <a:endParaRPr lang="en-US" dirty="0"/>
          </a:p>
          <a:p>
            <a:pPr marL="171450" indent="-171450">
              <a:buFont typeface="Arial" panose="020B0604020202020204" pitchFamily="34" charset="0"/>
              <a:buChar char="•"/>
            </a:pPr>
            <a:r>
              <a:rPr lang="en-US" dirty="0"/>
              <a:t>https://</a:t>
            </a:r>
            <a:r>
              <a:rPr lang="en-US" dirty="0" err="1"/>
              <a:t>shap-lrjball.readthedocs.io</a:t>
            </a:r>
            <a:r>
              <a:rPr lang="en-US" dirty="0"/>
              <a:t>/</a:t>
            </a:r>
            <a:r>
              <a:rPr lang="en-US" dirty="0" err="1"/>
              <a:t>en</a:t>
            </a:r>
            <a:r>
              <a:rPr lang="en-US" dirty="0"/>
              <a:t>/latest/</a:t>
            </a:r>
            <a:r>
              <a:rPr lang="en-US" dirty="0" err="1"/>
              <a:t>api.html#core-explainers</a:t>
            </a:r>
            <a:endParaRPr lang="en-US" dirty="0"/>
          </a:p>
          <a:p>
            <a:pPr marL="171450" indent="-171450">
              <a:buFont typeface="Arial" panose="020B0604020202020204" pitchFamily="34" charset="0"/>
              <a:buChar char="•"/>
            </a:pPr>
            <a:endParaRPr lang="en-US" dirty="0"/>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kern="1200" dirty="0">
                <a:solidFill>
                  <a:schemeClr val="tx1"/>
                </a:solidFill>
                <a:effectLst/>
                <a:latin typeface="+mn-lt"/>
                <a:ea typeface="+mn-ea"/>
                <a:cs typeface="+mn-cs"/>
              </a:rPr>
              <a:t>Lundberg, S. (2018). </a:t>
            </a:r>
            <a:r>
              <a:rPr lang="en-US" sz="900" i="1" kern="1200" dirty="0">
                <a:solidFill>
                  <a:schemeClr val="tx1"/>
                </a:solidFill>
                <a:effectLst/>
                <a:latin typeface="+mn-lt"/>
                <a:ea typeface="+mn-ea"/>
                <a:cs typeface="+mn-cs"/>
              </a:rPr>
              <a:t>SHAP</a:t>
            </a:r>
            <a:r>
              <a:rPr lang="en-US" sz="900" kern="1200" dirty="0">
                <a:solidFill>
                  <a:schemeClr val="tx1"/>
                </a:solidFill>
                <a:effectLst/>
                <a:latin typeface="+mn-lt"/>
                <a:ea typeface="+mn-ea"/>
                <a:cs typeface="+mn-cs"/>
              </a:rPr>
              <a:t>. SHAP. Retrieved July 7, 2022, from https://</a:t>
            </a:r>
            <a:r>
              <a:rPr lang="en-US" sz="900" kern="1200" dirty="0" err="1">
                <a:solidFill>
                  <a:schemeClr val="tx1"/>
                </a:solidFill>
                <a:effectLst/>
                <a:latin typeface="+mn-lt"/>
                <a:ea typeface="+mn-ea"/>
                <a:cs typeface="+mn-cs"/>
              </a:rPr>
              <a:t>shap.readthedocs.io</a:t>
            </a:r>
            <a:r>
              <a:rPr lang="en-US" sz="900" kern="1200" dirty="0">
                <a:solidFill>
                  <a:schemeClr val="tx1"/>
                </a:solidFill>
                <a:effectLst/>
                <a:latin typeface="+mn-lt"/>
                <a:ea typeface="+mn-ea"/>
                <a:cs typeface="+mn-cs"/>
              </a:rPr>
              <a:t>/</a:t>
            </a:r>
            <a:r>
              <a:rPr lang="en-US" sz="900" kern="1200" dirty="0" err="1">
                <a:solidFill>
                  <a:schemeClr val="tx1"/>
                </a:solidFill>
                <a:effectLst/>
                <a:latin typeface="+mn-lt"/>
                <a:ea typeface="+mn-ea"/>
                <a:cs typeface="+mn-cs"/>
              </a:rPr>
              <a:t>en</a:t>
            </a:r>
            <a:r>
              <a:rPr lang="en-US" sz="900" kern="1200" dirty="0">
                <a:solidFill>
                  <a:schemeClr val="tx1"/>
                </a:solidFill>
                <a:effectLst/>
                <a:latin typeface="+mn-lt"/>
                <a:ea typeface="+mn-ea"/>
                <a:cs typeface="+mn-cs"/>
              </a:rPr>
              <a:t>/latest/</a:t>
            </a:r>
            <a:r>
              <a:rPr lang="en-US" sz="900" kern="1200" dirty="0" err="1">
                <a:solidFill>
                  <a:schemeClr val="tx1"/>
                </a:solidFill>
                <a:effectLst/>
                <a:latin typeface="+mn-lt"/>
                <a:ea typeface="+mn-ea"/>
                <a:cs typeface="+mn-cs"/>
              </a:rPr>
              <a:t>api.html#explainers</a:t>
            </a:r>
            <a:endParaRPr lang="en-US" sz="9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0BC346B-06F2-6141-895E-093C6600B49F}" type="slidenum">
              <a:rPr lang="en-US" smtClean="0"/>
              <a:t>36</a:t>
            </a:fld>
            <a:endParaRPr lang="en-US"/>
          </a:p>
        </p:txBody>
      </p:sp>
    </p:spTree>
    <p:extLst>
      <p:ext uri="{BB962C8B-B14F-4D97-AF65-F5344CB8AC3E}">
        <p14:creationId xmlns:p14="http://schemas.microsoft.com/office/powerpoint/2010/main" val="1177041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BC346B-06F2-6141-895E-093C6600B49F}" type="slidenum">
              <a:rPr lang="en-US" smtClean="0"/>
              <a:t>7</a:t>
            </a:fld>
            <a:endParaRPr lang="en-US"/>
          </a:p>
        </p:txBody>
      </p:sp>
    </p:spTree>
    <p:extLst>
      <p:ext uri="{BB962C8B-B14F-4D97-AF65-F5344CB8AC3E}">
        <p14:creationId xmlns:p14="http://schemas.microsoft.com/office/powerpoint/2010/main" val="1855962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www.geeksforgeeks.org</a:t>
            </a:r>
            <a:r>
              <a:rPr lang="en-US" dirty="0"/>
              <a:t>/introduction-machine-learning/</a:t>
            </a:r>
          </a:p>
          <a:p>
            <a:r>
              <a:rPr lang="en-US" dirty="0"/>
              <a:t>https://</a:t>
            </a:r>
            <a:r>
              <a:rPr lang="en-US" dirty="0" err="1"/>
              <a:t>www.geeksforgeeks.org</a:t>
            </a:r>
            <a:r>
              <a:rPr lang="en-US" dirty="0"/>
              <a:t>/ml-machine-learning/</a:t>
            </a:r>
          </a:p>
        </p:txBody>
      </p:sp>
      <p:sp>
        <p:nvSpPr>
          <p:cNvPr id="4" name="Slide Number Placeholder 3"/>
          <p:cNvSpPr>
            <a:spLocks noGrp="1"/>
          </p:cNvSpPr>
          <p:nvPr>
            <p:ph type="sldNum" sz="quarter" idx="5"/>
          </p:nvPr>
        </p:nvSpPr>
        <p:spPr/>
        <p:txBody>
          <a:bodyPr/>
          <a:lstStyle/>
          <a:p>
            <a:fld id="{D0BC346B-06F2-6141-895E-093C6600B49F}" type="slidenum">
              <a:rPr lang="en-US" smtClean="0"/>
              <a:t>9</a:t>
            </a:fld>
            <a:endParaRPr lang="en-US"/>
          </a:p>
        </p:txBody>
      </p:sp>
    </p:spTree>
    <p:extLst>
      <p:ext uri="{BB962C8B-B14F-4D97-AF65-F5344CB8AC3E}">
        <p14:creationId xmlns:p14="http://schemas.microsoft.com/office/powerpoint/2010/main" val="3525110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www.geeksforgeeks.org</a:t>
            </a:r>
            <a:r>
              <a:rPr lang="en-US" dirty="0"/>
              <a:t>/introduction-machine-learning/</a:t>
            </a:r>
          </a:p>
          <a:p>
            <a:r>
              <a:rPr lang="en-US" dirty="0"/>
              <a:t>https://</a:t>
            </a:r>
            <a:r>
              <a:rPr lang="en-US" dirty="0" err="1"/>
              <a:t>www.geeksforgeeks.org</a:t>
            </a:r>
            <a:r>
              <a:rPr lang="en-US" dirty="0"/>
              <a:t>/ml-machine-learning/</a:t>
            </a:r>
          </a:p>
        </p:txBody>
      </p:sp>
      <p:sp>
        <p:nvSpPr>
          <p:cNvPr id="4" name="Slide Number Placeholder 3"/>
          <p:cNvSpPr>
            <a:spLocks noGrp="1"/>
          </p:cNvSpPr>
          <p:nvPr>
            <p:ph type="sldNum" sz="quarter" idx="5"/>
          </p:nvPr>
        </p:nvSpPr>
        <p:spPr/>
        <p:txBody>
          <a:bodyPr/>
          <a:lstStyle/>
          <a:p>
            <a:fld id="{D0BC346B-06F2-6141-895E-093C6600B49F}" type="slidenum">
              <a:rPr lang="en-US" smtClean="0"/>
              <a:t>10</a:t>
            </a:fld>
            <a:endParaRPr lang="en-US"/>
          </a:p>
        </p:txBody>
      </p:sp>
    </p:spTree>
    <p:extLst>
      <p:ext uri="{BB962C8B-B14F-4D97-AF65-F5344CB8AC3E}">
        <p14:creationId xmlns:p14="http://schemas.microsoft.com/office/powerpoint/2010/main" val="2581628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BC346B-06F2-6141-895E-093C6600B49F}" type="slidenum">
              <a:rPr lang="en-US" smtClean="0"/>
              <a:t>12</a:t>
            </a:fld>
            <a:endParaRPr lang="en-US"/>
          </a:p>
        </p:txBody>
      </p:sp>
    </p:spTree>
    <p:extLst>
      <p:ext uri="{BB962C8B-B14F-4D97-AF65-F5344CB8AC3E}">
        <p14:creationId xmlns:p14="http://schemas.microsoft.com/office/powerpoint/2010/main" val="4132724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BC346B-06F2-6141-895E-093C6600B49F}" type="slidenum">
              <a:rPr lang="en-US" smtClean="0"/>
              <a:t>13</a:t>
            </a:fld>
            <a:endParaRPr lang="en-US"/>
          </a:p>
        </p:txBody>
      </p:sp>
    </p:spTree>
    <p:extLst>
      <p:ext uri="{BB962C8B-B14F-4D97-AF65-F5344CB8AC3E}">
        <p14:creationId xmlns:p14="http://schemas.microsoft.com/office/powerpoint/2010/main" val="1200850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BC346B-06F2-6141-895E-093C6600B49F}" type="slidenum">
              <a:rPr lang="en-US" smtClean="0"/>
              <a:t>14</a:t>
            </a:fld>
            <a:endParaRPr lang="en-US"/>
          </a:p>
        </p:txBody>
      </p:sp>
    </p:spTree>
    <p:extLst>
      <p:ext uri="{BB962C8B-B14F-4D97-AF65-F5344CB8AC3E}">
        <p14:creationId xmlns:p14="http://schemas.microsoft.com/office/powerpoint/2010/main" val="37251570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D9A623B-8F19-7445-94C5-52E6D3BC011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11" name="Picture 10">
            <a:extLst>
              <a:ext uri="{FF2B5EF4-FFF2-40B4-BE49-F238E27FC236}">
                <a16:creationId xmlns:a16="http://schemas.microsoft.com/office/drawing/2014/main" id="{86DB7923-9E3F-D549-AE83-C0F54A8F3D5D}"/>
              </a:ext>
            </a:extLst>
          </p:cNvPr>
          <p:cNvPicPr>
            <a:picLocks noChangeAspect="1"/>
          </p:cNvPicPr>
          <p:nvPr userDrawn="1"/>
        </p:nvPicPr>
        <p:blipFill>
          <a:blip r:embed="rId3"/>
          <a:stretch>
            <a:fillRect/>
          </a:stretch>
        </p:blipFill>
        <p:spPr>
          <a:xfrm>
            <a:off x="800009" y="4316758"/>
            <a:ext cx="1431135" cy="456075"/>
          </a:xfrm>
          <a:prstGeom prst="rect">
            <a:avLst/>
          </a:prstGeom>
        </p:spPr>
      </p:pic>
      <p:sp>
        <p:nvSpPr>
          <p:cNvPr id="12" name="Text Placeholder 8">
            <a:extLst>
              <a:ext uri="{FF2B5EF4-FFF2-40B4-BE49-F238E27FC236}">
                <a16:creationId xmlns:a16="http://schemas.microsoft.com/office/drawing/2014/main" id="{217A6C01-8307-C14C-B43E-1A7D8FC33169}"/>
              </a:ext>
            </a:extLst>
          </p:cNvPr>
          <p:cNvSpPr txBox="1">
            <a:spLocks/>
          </p:cNvSpPr>
          <p:nvPr userDrawn="1"/>
        </p:nvSpPr>
        <p:spPr>
          <a:xfrm>
            <a:off x="7377123" y="4445805"/>
            <a:ext cx="1274708" cy="258532"/>
          </a:xfrm>
          <a:prstGeom prst="rect">
            <a:avLst/>
          </a:prstGeom>
        </p:spPr>
        <p:txBody>
          <a:bodyPr wrap="none">
            <a:spAutoFit/>
          </a:bodyPr>
          <a:lstStyle>
            <a:lvl1pPr marL="0" indent="0" algn="r" defTabSz="914400" rtl="0" eaLnBrk="1" latinLnBrk="0" hangingPunct="1">
              <a:lnSpc>
                <a:spcPct val="90000"/>
              </a:lnSpc>
              <a:spcBef>
                <a:spcPts val="1000"/>
              </a:spcBef>
              <a:buFontTx/>
              <a:buNone/>
              <a:defRPr sz="1800" b="0" i="0" kern="1200" baseline="0">
                <a:solidFill>
                  <a:srgbClr val="898989"/>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200" b="1" i="0" kern="1200" baseline="0">
                <a:solidFill>
                  <a:srgbClr val="89898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sz="1200" baseline="0" dirty="0">
                <a:solidFill>
                  <a:srgbClr val="707170"/>
                </a:solidFill>
                <a:latin typeface="Arial" panose="020B0604020202020204" pitchFamily="34" charset="0"/>
              </a:rPr>
              <a:t>cedars-</a:t>
            </a:r>
            <a:r>
              <a:rPr lang="en-US" sz="1200" baseline="0" dirty="0" err="1">
                <a:solidFill>
                  <a:srgbClr val="707170"/>
                </a:solidFill>
                <a:latin typeface="Arial" panose="020B0604020202020204" pitchFamily="34" charset="0"/>
              </a:rPr>
              <a:t>sinai.org</a:t>
            </a:r>
            <a:endParaRPr lang="en-US" sz="1200" baseline="0" dirty="0">
              <a:solidFill>
                <a:srgbClr val="707170"/>
              </a:solidFill>
              <a:latin typeface="Arial" panose="020B0604020202020204" pitchFamily="34" charset="0"/>
            </a:endParaRPr>
          </a:p>
        </p:txBody>
      </p:sp>
      <p:sp>
        <p:nvSpPr>
          <p:cNvPr id="2" name="Title 1"/>
          <p:cNvSpPr>
            <a:spLocks noGrp="1"/>
          </p:cNvSpPr>
          <p:nvPr>
            <p:ph type="ctrTitle"/>
          </p:nvPr>
        </p:nvSpPr>
        <p:spPr>
          <a:xfrm>
            <a:off x="694427" y="806823"/>
            <a:ext cx="7732212" cy="1392249"/>
          </a:xfrm>
        </p:spPr>
        <p:txBody>
          <a:bodyPr anchor="ctr"/>
          <a:lstStyle>
            <a:lvl1pPr algn="l">
              <a:defRPr sz="2600"/>
            </a:lvl1pPr>
          </a:lstStyle>
          <a:p>
            <a:r>
              <a:rPr lang="en-US"/>
              <a:t>Click to edit Master title style</a:t>
            </a:r>
            <a:endParaRPr lang="en-US" dirty="0"/>
          </a:p>
        </p:txBody>
      </p:sp>
      <p:sp>
        <p:nvSpPr>
          <p:cNvPr id="3" name="Subtitle 2"/>
          <p:cNvSpPr>
            <a:spLocks noGrp="1"/>
          </p:cNvSpPr>
          <p:nvPr>
            <p:ph type="subTitle" idx="1"/>
          </p:nvPr>
        </p:nvSpPr>
        <p:spPr>
          <a:xfrm>
            <a:off x="694426" y="2701528"/>
            <a:ext cx="7732211" cy="1241822"/>
          </a:xfrm>
        </p:spPr>
        <p:txBody>
          <a:bodyPr anchor="t"/>
          <a:lstStyle>
            <a:lvl1pPr marL="0" indent="0" algn="l">
              <a:buNone/>
              <a:defRPr sz="18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302971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ext with Char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91C1227-B0FC-2944-A64F-25D7F1EC1A9C}"/>
              </a:ext>
            </a:extLst>
          </p:cNvPr>
          <p:cNvSpPr>
            <a:spLocks noGrp="1"/>
          </p:cNvSpPr>
          <p:nvPr>
            <p:ph sz="quarter" idx="15"/>
          </p:nvPr>
        </p:nvSpPr>
        <p:spPr>
          <a:xfrm>
            <a:off x="630936" y="1187450"/>
            <a:ext cx="3435350" cy="3230563"/>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hart Placeholder 5">
            <a:extLst>
              <a:ext uri="{FF2B5EF4-FFF2-40B4-BE49-F238E27FC236}">
                <a16:creationId xmlns:a16="http://schemas.microsoft.com/office/drawing/2014/main" id="{DC56E867-B978-2B48-AED5-26744EF059FB}"/>
              </a:ext>
            </a:extLst>
          </p:cNvPr>
          <p:cNvSpPr>
            <a:spLocks noGrp="1"/>
          </p:cNvSpPr>
          <p:nvPr>
            <p:ph type="chart" sz="quarter" idx="12"/>
          </p:nvPr>
        </p:nvSpPr>
        <p:spPr>
          <a:xfrm>
            <a:off x="4572000" y="1201447"/>
            <a:ext cx="3922520" cy="3392778"/>
          </a:xfrm>
          <a:prstGeom prst="rect">
            <a:avLst/>
          </a:prstGeom>
        </p:spPr>
        <p:txBody>
          <a:bodyPr/>
          <a:lstStyle>
            <a:lvl1pPr marL="0" indent="0">
              <a:buFontTx/>
              <a:buNone/>
              <a:defRPr b="0" i="0">
                <a:latin typeface="Arial" panose="020B0604020202020204" pitchFamily="34" charset="0"/>
              </a:defRPr>
            </a:lvl1pPr>
          </a:lstStyle>
          <a:p>
            <a:r>
              <a:rPr lang="en-US"/>
              <a:t>Click icon to add chart</a:t>
            </a:r>
            <a:endParaRPr lang="en-US" dirty="0"/>
          </a:p>
        </p:txBody>
      </p:sp>
      <p:sp>
        <p:nvSpPr>
          <p:cNvPr id="8" name="Title 1">
            <a:extLst>
              <a:ext uri="{FF2B5EF4-FFF2-40B4-BE49-F238E27FC236}">
                <a16:creationId xmlns:a16="http://schemas.microsoft.com/office/drawing/2014/main" id="{E74EDE79-FFC2-CA4E-8DF3-86DA99B3B13B}"/>
              </a:ext>
            </a:extLst>
          </p:cNvPr>
          <p:cNvSpPr>
            <a:spLocks noGrp="1"/>
          </p:cNvSpPr>
          <p:nvPr>
            <p:ph type="title" hasCustomPrompt="1"/>
          </p:nvPr>
        </p:nvSpPr>
        <p:spPr>
          <a:xfrm>
            <a:off x="630936" y="0"/>
            <a:ext cx="7891272" cy="946216"/>
          </a:xfrm>
          <a:prstGeom prst="rect">
            <a:avLst/>
          </a:prstGeom>
        </p:spPr>
        <p:txBody>
          <a:bodyPr vert="horz" lIns="91440" tIns="45720" rIns="91440" bIns="45720" rtlCol="0" anchor="ctr" anchorCtr="0">
            <a:noAutofit/>
          </a:bodyPr>
          <a:lstStyle>
            <a:lvl1pPr>
              <a:defRPr lang="en-US" dirty="0"/>
            </a:lvl1pPr>
          </a:lstStyle>
          <a:p>
            <a:pPr lvl="0">
              <a:lnSpc>
                <a:spcPct val="90000"/>
              </a:lnSpc>
            </a:pPr>
            <a:r>
              <a:rPr lang="en-US" dirty="0"/>
              <a:t>Click to edit master title style</a:t>
            </a:r>
          </a:p>
        </p:txBody>
      </p:sp>
      <p:sp>
        <p:nvSpPr>
          <p:cNvPr id="9" name="Footer Placeholder 4">
            <a:extLst>
              <a:ext uri="{FF2B5EF4-FFF2-40B4-BE49-F238E27FC236}">
                <a16:creationId xmlns:a16="http://schemas.microsoft.com/office/drawing/2014/main" id="{F5A379CC-B151-AD47-8288-1D320CA9F71E}"/>
              </a:ext>
            </a:extLst>
          </p:cNvPr>
          <p:cNvSpPr>
            <a:spLocks noGrp="1"/>
          </p:cNvSpPr>
          <p:nvPr>
            <p:ph type="ftr" sz="quarter" idx="3"/>
          </p:nvPr>
        </p:nvSpPr>
        <p:spPr>
          <a:xfrm>
            <a:off x="2656936" y="4767263"/>
            <a:ext cx="5862986" cy="273844"/>
          </a:xfrm>
          <a:prstGeom prst="rect">
            <a:avLst/>
          </a:prstGeom>
        </p:spPr>
        <p:txBody>
          <a:bodyPr vert="horz" lIns="91440" tIns="45720" rIns="91440" bIns="45720" rtlCol="0" anchor="ctr"/>
          <a:lstStyle>
            <a:lvl1pPr algn="r">
              <a:defRPr sz="800">
                <a:solidFill>
                  <a:schemeClr val="accent2"/>
                </a:solidFill>
              </a:defRPr>
            </a:lvl1pPr>
          </a:lstStyle>
          <a:p>
            <a:endParaRPr lang="en-US" dirty="0"/>
          </a:p>
        </p:txBody>
      </p:sp>
      <p:sp>
        <p:nvSpPr>
          <p:cNvPr id="10" name="Slide Number Placeholder 5">
            <a:extLst>
              <a:ext uri="{FF2B5EF4-FFF2-40B4-BE49-F238E27FC236}">
                <a16:creationId xmlns:a16="http://schemas.microsoft.com/office/drawing/2014/main" id="{394D9591-CFC0-3C43-9531-2B0373EC9822}"/>
              </a:ext>
            </a:extLst>
          </p:cNvPr>
          <p:cNvSpPr>
            <a:spLocks noGrp="1"/>
          </p:cNvSpPr>
          <p:nvPr>
            <p:ph type="sldNum" sz="quarter" idx="4"/>
          </p:nvPr>
        </p:nvSpPr>
        <p:spPr>
          <a:xfrm>
            <a:off x="8576586" y="4796463"/>
            <a:ext cx="309700" cy="215444"/>
          </a:xfrm>
          <a:prstGeom prst="rect">
            <a:avLst/>
          </a:prstGeom>
        </p:spPr>
        <p:txBody>
          <a:bodyPr vert="horz" wrap="none" lIns="91440" tIns="45720" rIns="91440" bIns="45720" rtlCol="0" anchor="ctr">
            <a:spAutoFit/>
          </a:bodyPr>
          <a:lstStyle>
            <a:lvl1pPr algn="r">
              <a:defRPr sz="800">
                <a:solidFill>
                  <a:schemeClr val="accent2"/>
                </a:solidFill>
              </a:defRPr>
            </a:lvl1pPr>
          </a:lstStyle>
          <a:p>
            <a:fld id="{5339919A-1AF4-8143-B305-C972D12AEE0C}" type="slidenum">
              <a:rPr lang="en-US" smtClean="0"/>
              <a:pPr/>
              <a:t>‹#›</a:t>
            </a:fld>
            <a:endParaRPr lang="en-US"/>
          </a:p>
        </p:txBody>
      </p:sp>
    </p:spTree>
    <p:extLst>
      <p:ext uri="{BB962C8B-B14F-4D97-AF65-F5344CB8AC3E}">
        <p14:creationId xmlns:p14="http://schemas.microsoft.com/office/powerpoint/2010/main" val="190136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28650" y="1197864"/>
            <a:ext cx="7891272" cy="32095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9919A-1AF4-8143-B305-C972D12AEE0C}" type="slidenum">
              <a:rPr lang="en-US" smtClean="0"/>
              <a:t>‹#›</a:t>
            </a:fld>
            <a:endParaRPr lang="en-US"/>
          </a:p>
        </p:txBody>
      </p:sp>
    </p:spTree>
    <p:extLst>
      <p:ext uri="{BB962C8B-B14F-4D97-AF65-F5344CB8AC3E}">
        <p14:creationId xmlns:p14="http://schemas.microsoft.com/office/powerpoint/2010/main" val="3559140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71E5678-0F46-6144-9369-216D32FD9CF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13" name="Picture 12">
            <a:extLst>
              <a:ext uri="{FF2B5EF4-FFF2-40B4-BE49-F238E27FC236}">
                <a16:creationId xmlns:a16="http://schemas.microsoft.com/office/drawing/2014/main" id="{D9B48C4D-E2CB-1243-A1E9-C6C1E6B30D8F}"/>
              </a:ext>
            </a:extLst>
          </p:cNvPr>
          <p:cNvPicPr>
            <a:picLocks noChangeAspect="1"/>
          </p:cNvPicPr>
          <p:nvPr userDrawn="1"/>
        </p:nvPicPr>
        <p:blipFill>
          <a:blip r:embed="rId3"/>
          <a:stretch>
            <a:fillRect/>
          </a:stretch>
        </p:blipFill>
        <p:spPr>
          <a:xfrm>
            <a:off x="800009" y="4316758"/>
            <a:ext cx="1431135" cy="456075"/>
          </a:xfrm>
          <a:prstGeom prst="rect">
            <a:avLst/>
          </a:prstGeom>
        </p:spPr>
      </p:pic>
      <p:pic>
        <p:nvPicPr>
          <p:cNvPr id="9" name="Picture 8">
            <a:extLst>
              <a:ext uri="{FF2B5EF4-FFF2-40B4-BE49-F238E27FC236}">
                <a16:creationId xmlns:a16="http://schemas.microsoft.com/office/drawing/2014/main" id="{1036697B-2117-1F43-828B-8F30EC4B7AB6}"/>
              </a:ext>
            </a:extLst>
          </p:cNvPr>
          <p:cNvPicPr>
            <a:picLocks noChangeAspect="1"/>
          </p:cNvPicPr>
          <p:nvPr userDrawn="1"/>
        </p:nvPicPr>
        <p:blipFill>
          <a:blip r:embed="rId3"/>
          <a:stretch>
            <a:fillRect/>
          </a:stretch>
        </p:blipFill>
        <p:spPr>
          <a:xfrm>
            <a:off x="800009" y="4316758"/>
            <a:ext cx="1431135" cy="456075"/>
          </a:xfrm>
          <a:prstGeom prst="rect">
            <a:avLst/>
          </a:prstGeom>
        </p:spPr>
      </p:pic>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39919A-1AF4-8143-B305-C972D12AEE0C}" type="slidenum">
              <a:rPr lang="en-US" smtClean="0"/>
              <a:t>‹#›</a:t>
            </a:fld>
            <a:endParaRPr lang="en-US"/>
          </a:p>
        </p:txBody>
      </p:sp>
      <p:sp>
        <p:nvSpPr>
          <p:cNvPr id="10" name="Title 1">
            <a:extLst>
              <a:ext uri="{FF2B5EF4-FFF2-40B4-BE49-F238E27FC236}">
                <a16:creationId xmlns:a16="http://schemas.microsoft.com/office/drawing/2014/main" id="{1EE76491-7464-E849-A9B8-93DF37B28910}"/>
              </a:ext>
            </a:extLst>
          </p:cNvPr>
          <p:cNvSpPr>
            <a:spLocks noGrp="1"/>
          </p:cNvSpPr>
          <p:nvPr>
            <p:ph type="ctrTitle"/>
          </p:nvPr>
        </p:nvSpPr>
        <p:spPr>
          <a:xfrm>
            <a:off x="694427" y="806824"/>
            <a:ext cx="7732212" cy="1392250"/>
          </a:xfrm>
        </p:spPr>
        <p:txBody>
          <a:bodyPr anchor="ctr"/>
          <a:lstStyle>
            <a:lvl1pPr algn="l">
              <a:defRPr sz="2600"/>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765A7F18-FD1A-FB46-A6B2-D60941384E43}"/>
              </a:ext>
            </a:extLst>
          </p:cNvPr>
          <p:cNvSpPr>
            <a:spLocks noGrp="1"/>
          </p:cNvSpPr>
          <p:nvPr>
            <p:ph type="subTitle" idx="1"/>
          </p:nvPr>
        </p:nvSpPr>
        <p:spPr>
          <a:xfrm>
            <a:off x="694426" y="2701528"/>
            <a:ext cx="7732211" cy="1241822"/>
          </a:xfrm>
        </p:spPr>
        <p:txBody>
          <a:bodyPr anchor="t"/>
          <a:lstStyle>
            <a:lvl1pPr marL="0" indent="0" algn="l">
              <a:buNone/>
              <a:defRPr sz="18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135890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197864"/>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197864"/>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39919A-1AF4-8143-B305-C972D12AEE0C}" type="slidenum">
              <a:rPr lang="en-US" smtClean="0"/>
              <a:t>‹#›</a:t>
            </a:fld>
            <a:endParaRPr lang="en-US"/>
          </a:p>
        </p:txBody>
      </p:sp>
    </p:spTree>
    <p:extLst>
      <p:ext uri="{BB962C8B-B14F-4D97-AF65-F5344CB8AC3E}">
        <p14:creationId xmlns:p14="http://schemas.microsoft.com/office/powerpoint/2010/main" val="380771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078920"/>
            <a:ext cx="3868340" cy="617934"/>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759863"/>
            <a:ext cx="3868340" cy="26414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078920"/>
            <a:ext cx="3887391" cy="617934"/>
          </a:xfrm>
        </p:spPr>
        <p:txBody>
          <a:bodyPr anchor="ct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759863"/>
            <a:ext cx="3887391" cy="26414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39919A-1AF4-8143-B305-C972D12AEE0C}" type="slidenum">
              <a:rPr lang="en-US" smtClean="0"/>
              <a:t>‹#›</a:t>
            </a:fld>
            <a:endParaRPr lang="en-US"/>
          </a:p>
        </p:txBody>
      </p:sp>
      <p:sp>
        <p:nvSpPr>
          <p:cNvPr id="11" name="Title 1">
            <a:extLst>
              <a:ext uri="{FF2B5EF4-FFF2-40B4-BE49-F238E27FC236}">
                <a16:creationId xmlns:a16="http://schemas.microsoft.com/office/drawing/2014/main" id="{036DDE8D-023A-294F-BFD8-8040DEC5CEC5}"/>
              </a:ext>
            </a:extLst>
          </p:cNvPr>
          <p:cNvSpPr>
            <a:spLocks noGrp="1"/>
          </p:cNvSpPr>
          <p:nvPr>
            <p:ph type="title"/>
          </p:nvPr>
        </p:nvSpPr>
        <p:spPr>
          <a:xfrm>
            <a:off x="628650" y="0"/>
            <a:ext cx="7886700" cy="937260"/>
          </a:xfrm>
        </p:spPr>
        <p:txBody>
          <a:bodyPr/>
          <a:lstStyle/>
          <a:p>
            <a:r>
              <a:rPr lang="en-US"/>
              <a:t>Click to edit Master title style</a:t>
            </a:r>
            <a:endParaRPr lang="en-US" dirty="0"/>
          </a:p>
        </p:txBody>
      </p:sp>
    </p:spTree>
    <p:extLst>
      <p:ext uri="{BB962C8B-B14F-4D97-AF65-F5344CB8AC3E}">
        <p14:creationId xmlns:p14="http://schemas.microsoft.com/office/powerpoint/2010/main" val="258081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39919A-1AF4-8143-B305-C972D12AEE0C}" type="slidenum">
              <a:rPr lang="en-US" smtClean="0"/>
              <a:t>‹#›</a:t>
            </a:fld>
            <a:endParaRPr lang="en-US"/>
          </a:p>
        </p:txBody>
      </p:sp>
    </p:spTree>
    <p:extLst>
      <p:ext uri="{BB962C8B-B14F-4D97-AF65-F5344CB8AC3E}">
        <p14:creationId xmlns:p14="http://schemas.microsoft.com/office/powerpoint/2010/main" val="91376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39919A-1AF4-8143-B305-C972D12AEE0C}" type="slidenum">
              <a:rPr lang="en-US" smtClean="0"/>
              <a:t>‹#›</a:t>
            </a:fld>
            <a:endParaRPr lang="en-US"/>
          </a:p>
        </p:txBody>
      </p:sp>
    </p:spTree>
    <p:extLst>
      <p:ext uri="{BB962C8B-B14F-4D97-AF65-F5344CB8AC3E}">
        <p14:creationId xmlns:p14="http://schemas.microsoft.com/office/powerpoint/2010/main" val="174817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33A8FC1-DF2B-7449-9CB8-118835B2CDDC}"/>
              </a:ext>
            </a:extLst>
          </p:cNvPr>
          <p:cNvSpPr>
            <a:spLocks noGrp="1"/>
          </p:cNvSpPr>
          <p:nvPr>
            <p:ph sz="quarter" idx="15"/>
          </p:nvPr>
        </p:nvSpPr>
        <p:spPr>
          <a:xfrm>
            <a:off x="630936" y="1197864"/>
            <a:ext cx="3435350" cy="3238500"/>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630936" y="0"/>
            <a:ext cx="7891272" cy="946216"/>
          </a:xfrm>
          <a:prstGeom prst="rect">
            <a:avLst/>
          </a:prstGeom>
        </p:spPr>
        <p:txBody>
          <a:bodyPr vert="horz" lIns="91440" tIns="45720" rIns="91440" bIns="45720" rtlCol="0" anchor="ctr" anchorCtr="0">
            <a:noAutofit/>
          </a:bodyPr>
          <a:lstStyle>
            <a:lvl1pPr>
              <a:defRPr lang="en-US" dirty="0"/>
            </a:lvl1pPr>
          </a:lstStyle>
          <a:p>
            <a:pPr lvl="0">
              <a:lnSpc>
                <a:spcPct val="90000"/>
              </a:lnSpc>
            </a:pPr>
            <a:r>
              <a:rPr lang="en-US" dirty="0"/>
              <a:t>Click to edit master title style</a:t>
            </a:r>
          </a:p>
        </p:txBody>
      </p:sp>
      <p:sp>
        <p:nvSpPr>
          <p:cNvPr id="8" name="Picture Placeholder 2"/>
          <p:cNvSpPr>
            <a:spLocks noGrp="1"/>
          </p:cNvSpPr>
          <p:nvPr>
            <p:ph type="pic" idx="1"/>
          </p:nvPr>
        </p:nvSpPr>
        <p:spPr>
          <a:xfrm>
            <a:off x="4582116" y="946128"/>
            <a:ext cx="4561883" cy="3654448"/>
          </a:xfrm>
          <a:prstGeom prst="rect">
            <a:avLst/>
          </a:prstGeom>
        </p:spPr>
        <p:txBody>
          <a:bodyPr/>
          <a:lstStyle>
            <a:lvl1pPr marL="0" indent="0">
              <a:buNone/>
              <a:defRPr sz="3200" b="0" i="0">
                <a:latin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7" name="Footer Placeholder 4">
            <a:extLst>
              <a:ext uri="{FF2B5EF4-FFF2-40B4-BE49-F238E27FC236}">
                <a16:creationId xmlns:a16="http://schemas.microsoft.com/office/drawing/2014/main" id="{AAE964F8-2D33-304D-B7C0-732D653401D4}"/>
              </a:ext>
            </a:extLst>
          </p:cNvPr>
          <p:cNvSpPr>
            <a:spLocks noGrp="1"/>
          </p:cNvSpPr>
          <p:nvPr>
            <p:ph type="ftr" sz="quarter" idx="3"/>
          </p:nvPr>
        </p:nvSpPr>
        <p:spPr>
          <a:xfrm>
            <a:off x="2656936" y="4767263"/>
            <a:ext cx="5862986" cy="273844"/>
          </a:xfrm>
          <a:prstGeom prst="rect">
            <a:avLst/>
          </a:prstGeom>
        </p:spPr>
        <p:txBody>
          <a:bodyPr vert="horz" lIns="91440" tIns="45720" rIns="91440" bIns="45720" rtlCol="0" anchor="ctr"/>
          <a:lstStyle>
            <a:lvl1pPr algn="r">
              <a:defRPr sz="800">
                <a:solidFill>
                  <a:schemeClr val="accent2"/>
                </a:solidFill>
              </a:defRPr>
            </a:lvl1pPr>
          </a:lstStyle>
          <a:p>
            <a:endParaRPr lang="en-US" dirty="0"/>
          </a:p>
        </p:txBody>
      </p:sp>
      <p:sp>
        <p:nvSpPr>
          <p:cNvPr id="9" name="Slide Number Placeholder 5">
            <a:extLst>
              <a:ext uri="{FF2B5EF4-FFF2-40B4-BE49-F238E27FC236}">
                <a16:creationId xmlns:a16="http://schemas.microsoft.com/office/drawing/2014/main" id="{51E1F0D4-E34C-5C43-834A-CBB0D443F1BC}"/>
              </a:ext>
            </a:extLst>
          </p:cNvPr>
          <p:cNvSpPr>
            <a:spLocks noGrp="1"/>
          </p:cNvSpPr>
          <p:nvPr>
            <p:ph type="sldNum" sz="quarter" idx="4"/>
          </p:nvPr>
        </p:nvSpPr>
        <p:spPr>
          <a:xfrm>
            <a:off x="8576586" y="4796463"/>
            <a:ext cx="309700" cy="215444"/>
          </a:xfrm>
          <a:prstGeom prst="rect">
            <a:avLst/>
          </a:prstGeom>
        </p:spPr>
        <p:txBody>
          <a:bodyPr vert="horz" wrap="none" lIns="91440" tIns="45720" rIns="91440" bIns="45720" rtlCol="0" anchor="ctr">
            <a:spAutoFit/>
          </a:bodyPr>
          <a:lstStyle>
            <a:lvl1pPr algn="r">
              <a:defRPr sz="800">
                <a:solidFill>
                  <a:schemeClr val="accent2"/>
                </a:solidFill>
              </a:defRPr>
            </a:lvl1pPr>
          </a:lstStyle>
          <a:p>
            <a:fld id="{5339919A-1AF4-8143-B305-C972D12AEE0C}" type="slidenum">
              <a:rPr lang="en-US" smtClean="0"/>
              <a:pPr/>
              <a:t>‹#›</a:t>
            </a:fld>
            <a:endParaRPr lang="en-US"/>
          </a:p>
        </p:txBody>
      </p:sp>
    </p:spTree>
    <p:extLst>
      <p:ext uri="{BB962C8B-B14F-4D97-AF65-F5344CB8AC3E}">
        <p14:creationId xmlns:p14="http://schemas.microsoft.com/office/powerpoint/2010/main" val="195921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with Quote">
    <p:spTree>
      <p:nvGrpSpPr>
        <p:cNvPr id="1" name=""/>
        <p:cNvGrpSpPr/>
        <p:nvPr/>
      </p:nvGrpSpPr>
      <p:grpSpPr>
        <a:xfrm>
          <a:off x="0" y="0"/>
          <a:ext cx="0" cy="0"/>
          <a:chOff x="0" y="0"/>
          <a:chExt cx="0" cy="0"/>
        </a:xfrm>
      </p:grpSpPr>
      <p:sp>
        <p:nvSpPr>
          <p:cNvPr id="12" name="Content Placeholder 11">
            <a:extLst>
              <a:ext uri="{FF2B5EF4-FFF2-40B4-BE49-F238E27FC236}">
                <a16:creationId xmlns:a16="http://schemas.microsoft.com/office/drawing/2014/main" id="{073700F6-A10D-2E48-A752-5CE2321496FE}"/>
              </a:ext>
            </a:extLst>
          </p:cNvPr>
          <p:cNvSpPr>
            <a:spLocks noGrp="1"/>
          </p:cNvSpPr>
          <p:nvPr>
            <p:ph sz="quarter" idx="15"/>
          </p:nvPr>
        </p:nvSpPr>
        <p:spPr>
          <a:xfrm>
            <a:off x="630936" y="1197864"/>
            <a:ext cx="3990975" cy="3427413"/>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ounded Rectangle 6">
            <a:extLst>
              <a:ext uri="{FF2B5EF4-FFF2-40B4-BE49-F238E27FC236}">
                <a16:creationId xmlns:a16="http://schemas.microsoft.com/office/drawing/2014/main" id="{17059478-CFE7-2449-A88F-50CF94749E9D}"/>
              </a:ext>
            </a:extLst>
          </p:cNvPr>
          <p:cNvSpPr/>
          <p:nvPr userDrawn="1"/>
        </p:nvSpPr>
        <p:spPr>
          <a:xfrm>
            <a:off x="5273126" y="1201447"/>
            <a:ext cx="3992336" cy="3091153"/>
          </a:xfrm>
          <a:prstGeom prst="roundRect">
            <a:avLst>
              <a:gd name="adj" fmla="val 3303"/>
            </a:avLst>
          </a:prstGeom>
          <a:solidFill>
            <a:srgbClr val="616262">
              <a:alpha val="10000"/>
            </a:srgb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350">
              <a:solidFill>
                <a:srgbClr val="888A8D"/>
              </a:solidFill>
            </a:endParaRPr>
          </a:p>
        </p:txBody>
      </p:sp>
      <p:sp>
        <p:nvSpPr>
          <p:cNvPr id="8" name="Text Placeholder 2">
            <a:extLst>
              <a:ext uri="{FF2B5EF4-FFF2-40B4-BE49-F238E27FC236}">
                <a16:creationId xmlns:a16="http://schemas.microsoft.com/office/drawing/2014/main" id="{6CA56411-12DC-B140-B7CB-7D6B8761510F}"/>
              </a:ext>
            </a:extLst>
          </p:cNvPr>
          <p:cNvSpPr>
            <a:spLocks noGrp="1"/>
          </p:cNvSpPr>
          <p:nvPr>
            <p:ph type="body" sz="quarter" idx="13"/>
          </p:nvPr>
        </p:nvSpPr>
        <p:spPr>
          <a:xfrm>
            <a:off x="5620108" y="1568671"/>
            <a:ext cx="3173186" cy="2532390"/>
          </a:xfrm>
          <a:prstGeom prst="rect">
            <a:avLst/>
          </a:prstGeom>
        </p:spPr>
        <p:txBody>
          <a:bodyPr vert="horz" lIns="91440" tIns="45720" rIns="91440" bIns="45720" rtlCol="0">
            <a:noAutofit/>
          </a:bodyPr>
          <a:lstStyle>
            <a:lvl1pPr algn="ctr">
              <a:defRPr lang="en-US" dirty="0">
                <a:solidFill>
                  <a:schemeClr val="accent1"/>
                </a:solidFill>
              </a:defRPr>
            </a:lvl1pPr>
          </a:lstStyle>
          <a:p>
            <a:pPr marL="0" lvl="0" indent="0">
              <a:lnSpc>
                <a:spcPct val="100000"/>
              </a:lnSpc>
              <a:spcBef>
                <a:spcPts val="1800"/>
              </a:spcBef>
              <a:spcAft>
                <a:spcPts val="0"/>
              </a:spcAft>
              <a:buClr>
                <a:srgbClr val="DB3342"/>
              </a:buClr>
              <a:buNone/>
              <a:tabLst/>
            </a:pPr>
            <a:r>
              <a:rPr lang="en-US"/>
              <a:t>Edit Master text styles</a:t>
            </a:r>
          </a:p>
        </p:txBody>
      </p:sp>
      <p:sp>
        <p:nvSpPr>
          <p:cNvPr id="10" name="Footer Placeholder 4">
            <a:extLst>
              <a:ext uri="{FF2B5EF4-FFF2-40B4-BE49-F238E27FC236}">
                <a16:creationId xmlns:a16="http://schemas.microsoft.com/office/drawing/2014/main" id="{B0E8F031-04D6-5D4E-908A-AE755ECF3AF4}"/>
              </a:ext>
            </a:extLst>
          </p:cNvPr>
          <p:cNvSpPr>
            <a:spLocks noGrp="1"/>
          </p:cNvSpPr>
          <p:nvPr>
            <p:ph type="ftr" sz="quarter" idx="3"/>
          </p:nvPr>
        </p:nvSpPr>
        <p:spPr>
          <a:xfrm>
            <a:off x="2656936" y="4767263"/>
            <a:ext cx="5862986" cy="273844"/>
          </a:xfrm>
          <a:prstGeom prst="rect">
            <a:avLst/>
          </a:prstGeom>
        </p:spPr>
        <p:txBody>
          <a:bodyPr vert="horz" lIns="91440" tIns="45720" rIns="91440" bIns="45720" rtlCol="0" anchor="ctr"/>
          <a:lstStyle>
            <a:lvl1pPr algn="r">
              <a:defRPr sz="800">
                <a:solidFill>
                  <a:schemeClr val="accent2"/>
                </a:solidFill>
              </a:defRPr>
            </a:lvl1pPr>
          </a:lstStyle>
          <a:p>
            <a:endParaRPr lang="en-US" dirty="0"/>
          </a:p>
        </p:txBody>
      </p:sp>
      <p:sp>
        <p:nvSpPr>
          <p:cNvPr id="11" name="Slide Number Placeholder 5">
            <a:extLst>
              <a:ext uri="{FF2B5EF4-FFF2-40B4-BE49-F238E27FC236}">
                <a16:creationId xmlns:a16="http://schemas.microsoft.com/office/drawing/2014/main" id="{07BB4590-4712-E54A-B55F-99ED6E2EB6F2}"/>
              </a:ext>
            </a:extLst>
          </p:cNvPr>
          <p:cNvSpPr>
            <a:spLocks noGrp="1"/>
          </p:cNvSpPr>
          <p:nvPr>
            <p:ph type="sldNum" sz="quarter" idx="4"/>
          </p:nvPr>
        </p:nvSpPr>
        <p:spPr>
          <a:xfrm>
            <a:off x="8576586" y="4796463"/>
            <a:ext cx="309700" cy="215444"/>
          </a:xfrm>
          <a:prstGeom prst="rect">
            <a:avLst/>
          </a:prstGeom>
        </p:spPr>
        <p:txBody>
          <a:bodyPr vert="horz" wrap="none" lIns="91440" tIns="45720" rIns="91440" bIns="45720" rtlCol="0" anchor="ctr">
            <a:spAutoFit/>
          </a:bodyPr>
          <a:lstStyle>
            <a:lvl1pPr algn="r">
              <a:defRPr sz="800">
                <a:solidFill>
                  <a:schemeClr val="accent2"/>
                </a:solidFill>
              </a:defRPr>
            </a:lvl1pPr>
          </a:lstStyle>
          <a:p>
            <a:fld id="{5339919A-1AF4-8143-B305-C972D12AEE0C}" type="slidenum">
              <a:rPr lang="en-US" smtClean="0"/>
              <a:pPr/>
              <a:t>‹#›</a:t>
            </a:fld>
            <a:endParaRPr lang="en-US"/>
          </a:p>
        </p:txBody>
      </p:sp>
      <p:sp>
        <p:nvSpPr>
          <p:cNvPr id="9" name="Title 1">
            <a:extLst>
              <a:ext uri="{FF2B5EF4-FFF2-40B4-BE49-F238E27FC236}">
                <a16:creationId xmlns:a16="http://schemas.microsoft.com/office/drawing/2014/main" id="{3870BA5F-E2CA-E44C-A885-1B9EB73D30B6}"/>
              </a:ext>
            </a:extLst>
          </p:cNvPr>
          <p:cNvSpPr>
            <a:spLocks noGrp="1"/>
          </p:cNvSpPr>
          <p:nvPr>
            <p:ph type="title" hasCustomPrompt="1"/>
          </p:nvPr>
        </p:nvSpPr>
        <p:spPr>
          <a:xfrm>
            <a:off x="630936" y="0"/>
            <a:ext cx="7891272" cy="946216"/>
          </a:xfrm>
          <a:prstGeom prst="rect">
            <a:avLst/>
          </a:prstGeom>
        </p:spPr>
        <p:txBody>
          <a:bodyPr vert="horz" lIns="91440" tIns="45720" rIns="91440" bIns="45720" rtlCol="0" anchor="ctr" anchorCtr="0">
            <a:noAutofit/>
          </a:bodyPr>
          <a:lstStyle>
            <a:lvl1pPr>
              <a:defRPr lang="en-US" dirty="0"/>
            </a:lvl1pPr>
          </a:lstStyle>
          <a:p>
            <a:pPr lvl="0">
              <a:lnSpc>
                <a:spcPct val="90000"/>
              </a:lnSpc>
            </a:pPr>
            <a:r>
              <a:rPr lang="en-US" dirty="0"/>
              <a:t>Click to edit master title style</a:t>
            </a:r>
          </a:p>
        </p:txBody>
      </p:sp>
    </p:spTree>
    <p:extLst>
      <p:ext uri="{BB962C8B-B14F-4D97-AF65-F5344CB8AC3E}">
        <p14:creationId xmlns:p14="http://schemas.microsoft.com/office/powerpoint/2010/main" val="83963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99A2B53-AC6C-BB40-BA82-C1966B8F1550}"/>
              </a:ext>
            </a:extLst>
          </p:cNvPr>
          <p:cNvPicPr>
            <a:picLocks noChangeAspect="1"/>
          </p:cNvPicPr>
          <p:nvPr userDrawn="1"/>
        </p:nvPicPr>
        <p:blipFill>
          <a:blip r:embed="rId12"/>
          <a:stretch>
            <a:fillRect/>
          </a:stretch>
        </p:blipFill>
        <p:spPr>
          <a:xfrm>
            <a:off x="0" y="0"/>
            <a:ext cx="9144000" cy="941070"/>
          </a:xfrm>
          <a:prstGeom prst="rect">
            <a:avLst/>
          </a:prstGeom>
        </p:spPr>
      </p:pic>
      <p:pic>
        <p:nvPicPr>
          <p:cNvPr id="9" name="Picture 8">
            <a:extLst>
              <a:ext uri="{FF2B5EF4-FFF2-40B4-BE49-F238E27FC236}">
                <a16:creationId xmlns:a16="http://schemas.microsoft.com/office/drawing/2014/main" id="{60BF86D0-5B3C-8246-9FB2-13595F888753}"/>
              </a:ext>
            </a:extLst>
          </p:cNvPr>
          <p:cNvPicPr>
            <a:picLocks noChangeAspect="1"/>
          </p:cNvPicPr>
          <p:nvPr userDrawn="1"/>
        </p:nvPicPr>
        <p:blipFill>
          <a:blip r:embed="rId13"/>
          <a:stretch>
            <a:fillRect/>
          </a:stretch>
        </p:blipFill>
        <p:spPr>
          <a:xfrm>
            <a:off x="0" y="4587017"/>
            <a:ext cx="9144000" cy="23813"/>
          </a:xfrm>
          <a:prstGeom prst="rect">
            <a:avLst/>
          </a:prstGeom>
        </p:spPr>
      </p:pic>
      <p:sp>
        <p:nvSpPr>
          <p:cNvPr id="2" name="Title Placeholder 1"/>
          <p:cNvSpPr>
            <a:spLocks noGrp="1"/>
          </p:cNvSpPr>
          <p:nvPr>
            <p:ph type="title"/>
          </p:nvPr>
        </p:nvSpPr>
        <p:spPr>
          <a:xfrm>
            <a:off x="628650" y="0"/>
            <a:ext cx="7886700" cy="93726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28650" y="1197864"/>
            <a:ext cx="7891272" cy="3209544"/>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2656936" y="4767263"/>
            <a:ext cx="5862986" cy="273844"/>
          </a:xfrm>
          <a:prstGeom prst="rect">
            <a:avLst/>
          </a:prstGeom>
        </p:spPr>
        <p:txBody>
          <a:bodyPr vert="horz" lIns="91440" tIns="45720" rIns="91440" bIns="45720" rtlCol="0" anchor="ctr"/>
          <a:lstStyle>
            <a:lvl1pPr algn="r">
              <a:defRPr sz="800">
                <a:solidFill>
                  <a:schemeClr val="accent2"/>
                </a:solidFill>
              </a:defRPr>
            </a:lvl1pPr>
          </a:lstStyle>
          <a:p>
            <a:endParaRPr lang="en-US" dirty="0"/>
          </a:p>
        </p:txBody>
      </p:sp>
      <p:sp>
        <p:nvSpPr>
          <p:cNvPr id="6" name="Slide Number Placeholder 5"/>
          <p:cNvSpPr>
            <a:spLocks noGrp="1"/>
          </p:cNvSpPr>
          <p:nvPr>
            <p:ph type="sldNum" sz="quarter" idx="4"/>
          </p:nvPr>
        </p:nvSpPr>
        <p:spPr>
          <a:xfrm>
            <a:off x="8576586" y="4796463"/>
            <a:ext cx="309700" cy="215444"/>
          </a:xfrm>
          <a:prstGeom prst="rect">
            <a:avLst/>
          </a:prstGeom>
        </p:spPr>
        <p:txBody>
          <a:bodyPr vert="horz" wrap="none" lIns="91440" tIns="45720" rIns="91440" bIns="45720" rtlCol="0" anchor="ctr">
            <a:spAutoFit/>
          </a:bodyPr>
          <a:lstStyle>
            <a:lvl1pPr algn="r">
              <a:defRPr sz="800">
                <a:solidFill>
                  <a:schemeClr val="accent2"/>
                </a:solidFill>
              </a:defRPr>
            </a:lvl1pPr>
          </a:lstStyle>
          <a:p>
            <a:fld id="{5339919A-1AF4-8143-B305-C972D12AEE0C}" type="slidenum">
              <a:rPr lang="en-US" smtClean="0"/>
              <a:pPr/>
              <a:t>‹#›</a:t>
            </a:fld>
            <a:endParaRPr lang="en-US"/>
          </a:p>
        </p:txBody>
      </p:sp>
      <p:pic>
        <p:nvPicPr>
          <p:cNvPr id="10" name="Picture 9">
            <a:extLst>
              <a:ext uri="{FF2B5EF4-FFF2-40B4-BE49-F238E27FC236}">
                <a16:creationId xmlns:a16="http://schemas.microsoft.com/office/drawing/2014/main" id="{0EFDB7CF-A92B-F346-92C4-F0240A725555}"/>
              </a:ext>
            </a:extLst>
          </p:cNvPr>
          <p:cNvPicPr>
            <a:picLocks noChangeAspect="1"/>
          </p:cNvPicPr>
          <p:nvPr userDrawn="1"/>
        </p:nvPicPr>
        <p:blipFill>
          <a:blip r:embed="rId14"/>
          <a:stretch>
            <a:fillRect/>
          </a:stretch>
        </p:blipFill>
        <p:spPr>
          <a:xfrm>
            <a:off x="346204" y="4745205"/>
            <a:ext cx="818773" cy="260927"/>
          </a:xfrm>
          <a:prstGeom prst="rect">
            <a:avLst/>
          </a:prstGeom>
        </p:spPr>
      </p:pic>
    </p:spTree>
    <p:extLst>
      <p:ext uri="{BB962C8B-B14F-4D97-AF65-F5344CB8AC3E}">
        <p14:creationId xmlns:p14="http://schemas.microsoft.com/office/powerpoint/2010/main" val="20649782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6" r:id="rId8"/>
    <p:sldLayoutId id="2147483678" r:id="rId9"/>
    <p:sldLayoutId id="2147483681"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sz="2000" kern="1200">
          <a:solidFill>
            <a:schemeClr val="bg1"/>
          </a:solidFill>
          <a:latin typeface="+mj-lt"/>
          <a:ea typeface="+mj-ea"/>
          <a:cs typeface="+mj-cs"/>
        </a:defRPr>
      </a:lvl1pPr>
    </p:titleStyle>
    <p:body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hyperlink" Target="https://learn-scikit.oneoffcoder.com/shap.html" TargetMode="External"/><Relationship Id="rId3" Type="http://schemas.openxmlformats.org/officeDocument/2006/relationships/hyperlink" Target="https://www.geeksforgeeks.org/introduction-machine-learning/" TargetMode="External"/><Relationship Id="rId7" Type="http://schemas.openxmlformats.org/officeDocument/2006/relationships/hyperlink" Target="https://scottlundberg.com/" TargetMode="External"/><Relationship Id="rId2" Type="http://schemas.openxmlformats.org/officeDocument/2006/relationships/hyperlink" Target="https://h2o.ai/blog/shapley-values-a-gentle-introduction" TargetMode="External"/><Relationship Id="rId1" Type="http://schemas.openxmlformats.org/officeDocument/2006/relationships/slideLayout" Target="../slideLayouts/slideLayout10.xml"/><Relationship Id="rId6" Type="http://schemas.openxmlformats.org/officeDocument/2006/relationships/hyperlink" Target="https://christophm.github.io/interpretable-ml-book/shapley.html" TargetMode="External"/><Relationship Id="rId5" Type="http://schemas.openxmlformats.org/officeDocument/2006/relationships/hyperlink" Target="https://shap.readthedocs.io/en/latest/api.html#explainers" TargetMode="External"/><Relationship Id="rId4" Type="http://schemas.openxmlformats.org/officeDocument/2006/relationships/hyperlink" Target="https://towardsdatascience.com/the-shapley-value-for-ml-models-f1100bff78d1" TargetMode="External"/><Relationship Id="rId9" Type="http://schemas.openxmlformats.org/officeDocument/2006/relationships/hyperlink" Target="https://medium.com/analytics-vidhya/shap-part-2-kernel-shap-3c11e7a971b1"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github.com/UrbsLab/STREAMLINE#how-is-streamline-different-from-other-automl-tools" TargetMode="External"/><Relationship Id="rId2" Type="http://schemas.openxmlformats.org/officeDocument/2006/relationships/hyperlink" Target="https://www.youtube.com/watch?v=MhK2Jz36T5o&amp;list=PLafPhSv1OSDdG2v8K2EsXPd0V7TTQVnT9" TargetMode="External"/><Relationship Id="rId1" Type="http://schemas.openxmlformats.org/officeDocument/2006/relationships/slideLayout" Target="../slideLayouts/slideLayout10.xml"/><Relationship Id="rId4" Type="http://schemas.openxmlformats.org/officeDocument/2006/relationships/hyperlink" Target="https://towardsdatascience.com/interpretable-machine-learning-using-shap-theory-and-applications-26c12f7a7f1a"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UrbsLab/STREAMLINE/"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UrbsLab/STREAMLIN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UrbsLab/STREAMLINE#how-is-streamline-different-from-other-automl-tools"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UrbsLab/STREAMLIN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UrbsLab/STREAMLIN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towardsdatascience.com/the-shapley-value-for-ml-models-f1100bff78d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s://towardsdatascience.com/the-shapley-value-for-ml-models-f1100bff78d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hyperlink" Target="https://towardsdatascience.com/the-shapley-value-for-ml-models-f1100bff78d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hyperlink" Target="https://towardsdatascience.com/the-shapley-value-for-ml-models-f1100bff78d1" TargetMode="Externa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4.svg"/></Relationships>
</file>

<file path=ppt/slides/_rels/slide26.xml.rels><?xml version="1.0" encoding="UTF-8" standalone="yes"?>
<Relationships xmlns="http://schemas.openxmlformats.org/package/2006/relationships"><Relationship Id="rId3" Type="http://schemas.openxmlformats.org/officeDocument/2006/relationships/hyperlink" Target="https://sites.google.com/a/cs.washington.edu/suinlee/about-the-pi"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6.tiff"/><Relationship Id="rId4" Type="http://schemas.openxmlformats.org/officeDocument/2006/relationships/image" Target="../media/image15.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hap-lrjball.readthedocs.io/en/latest/api.html#core-explainers" TargetMode="Externa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MhK2Jz36T5o&amp;list=PLafPhSv1OSDdG2v8K2EsXPd0V7TTQVnT9"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 Id="rId4" Type="http://schemas.openxmlformats.org/officeDocument/2006/relationships/image" Target="../media/image47.png"/></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MhK2Jz36T5o&amp;list=PLafPhSv1OSDdG2v8K2EsXPd0V7TTQVnT9"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8" Type="http://schemas.openxmlformats.org/officeDocument/2006/relationships/hyperlink" Target="https://learn-scikit.oneoffcoder.com/shap.html" TargetMode="External"/><Relationship Id="rId3" Type="http://schemas.openxmlformats.org/officeDocument/2006/relationships/hyperlink" Target="https://analyticsindiamag.com/hands-on-guide-to-interpret-machine-learning-with-shap/#:%7E:text=SHAP%20works%20well%20with%20any,%2C%20lightgbm%2C%20and%20decision%20trees" TargetMode="External"/><Relationship Id="rId7" Type="http://schemas.openxmlformats.org/officeDocument/2006/relationships/hyperlink" Target="https://medium.com/analytics-vidhya/shap-part-2-kernel-shap-3c11e7a971b1" TargetMode="External"/><Relationship Id="rId2" Type="http://schemas.openxmlformats.org/officeDocument/2006/relationships/hyperlink" Target="https://www.geeksforgeeks.org/introduction-machine-learning/" TargetMode="External"/><Relationship Id="rId1" Type="http://schemas.openxmlformats.org/officeDocument/2006/relationships/slideLayout" Target="../slideLayouts/slideLayout10.xml"/><Relationship Id="rId6" Type="http://schemas.openxmlformats.org/officeDocument/2006/relationships/hyperlink" Target="https://aigerimshopenova.medium.com/random-forest-classifier-and-shap-how-to-understand-your-customers-and-interpret-a-black-box-model-6166d86820d9" TargetMode="External"/><Relationship Id="rId5" Type="http://schemas.openxmlformats.org/officeDocument/2006/relationships/hyperlink" Target="https://shap.readthedocs.io/en/latest/example_notebooks/tabular_examples/model_agnostic/Iris%20classification%20with%20scikit-learn.html" TargetMode="External"/><Relationship Id="rId4" Type="http://schemas.openxmlformats.org/officeDocument/2006/relationships/hyperlink" Target="https://towardsdatascience.com/the-right-way-to-compute-your-shapley-values-cfea30509254"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github.com/nezuko51/Summer-2022-Internship-Documentation-and-Resources" TargetMode="Externa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F4F11-48A1-604A-A4A1-0E1C8F781E54}"/>
              </a:ext>
            </a:extLst>
          </p:cNvPr>
          <p:cNvSpPr>
            <a:spLocks noGrp="1"/>
          </p:cNvSpPr>
          <p:nvPr>
            <p:ph type="ctrTitle"/>
          </p:nvPr>
        </p:nvSpPr>
        <p:spPr/>
        <p:txBody>
          <a:bodyPr/>
          <a:lstStyle/>
          <a:p>
            <a:r>
              <a:rPr lang="en-US" sz="2000" dirty="0"/>
              <a:t>INSPIRE Summer Project:</a:t>
            </a:r>
            <a:br>
              <a:rPr lang="en-US" dirty="0"/>
            </a:br>
            <a:r>
              <a:rPr lang="en-US" sz="2800" dirty="0"/>
              <a:t>Making Machine Learning Interpretable</a:t>
            </a:r>
            <a:br>
              <a:rPr lang="en-US" sz="2800" dirty="0"/>
            </a:br>
            <a:br>
              <a:rPr lang="en-US" sz="1400" dirty="0"/>
            </a:br>
            <a:r>
              <a:rPr lang="en-US" sz="1200" dirty="0"/>
              <a:t>By: Jessica Kim</a:t>
            </a:r>
            <a:br>
              <a:rPr lang="en-US" sz="1200" dirty="0"/>
            </a:br>
            <a:r>
              <a:rPr lang="en-US" sz="1200" dirty="0"/>
              <a:t>Mentor : Dr. Ryan </a:t>
            </a:r>
            <a:r>
              <a:rPr lang="en-US" sz="1200" dirty="0" err="1"/>
              <a:t>Urbanowicz</a:t>
            </a:r>
            <a:endParaRPr lang="en-US" sz="1200" dirty="0"/>
          </a:p>
        </p:txBody>
      </p:sp>
    </p:spTree>
    <p:extLst>
      <p:ext uri="{BB962C8B-B14F-4D97-AF65-F5344CB8AC3E}">
        <p14:creationId xmlns:p14="http://schemas.microsoft.com/office/powerpoint/2010/main" val="74412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21DF2-2286-1843-A73C-6758646FF742}"/>
              </a:ext>
            </a:extLst>
          </p:cNvPr>
          <p:cNvSpPr>
            <a:spLocks noGrp="1"/>
          </p:cNvSpPr>
          <p:nvPr>
            <p:ph type="title"/>
          </p:nvPr>
        </p:nvSpPr>
        <p:spPr/>
        <p:txBody>
          <a:bodyPr/>
          <a:lstStyle/>
          <a:p>
            <a:r>
              <a:rPr lang="en-US" dirty="0"/>
              <a:t>Checkpoint!</a:t>
            </a:r>
          </a:p>
        </p:txBody>
      </p:sp>
      <p:sp>
        <p:nvSpPr>
          <p:cNvPr id="8" name="Slide Number Placeholder 7">
            <a:extLst>
              <a:ext uri="{FF2B5EF4-FFF2-40B4-BE49-F238E27FC236}">
                <a16:creationId xmlns:a16="http://schemas.microsoft.com/office/drawing/2014/main" id="{D350B0ED-9F3A-D047-B8ED-1F09B5DFEF95}"/>
              </a:ext>
            </a:extLst>
          </p:cNvPr>
          <p:cNvSpPr>
            <a:spLocks noGrp="1"/>
          </p:cNvSpPr>
          <p:nvPr>
            <p:ph type="sldNum" sz="quarter" idx="12"/>
          </p:nvPr>
        </p:nvSpPr>
        <p:spPr/>
        <p:txBody>
          <a:bodyPr/>
          <a:lstStyle/>
          <a:p>
            <a:fld id="{5339919A-1AF4-8143-B305-C972D12AEE0C}" type="slidenum">
              <a:rPr lang="en-US" smtClean="0"/>
              <a:t>10</a:t>
            </a:fld>
            <a:endParaRPr lang="en-US"/>
          </a:p>
        </p:txBody>
      </p:sp>
      <p:sp>
        <p:nvSpPr>
          <p:cNvPr id="9" name="Content Placeholder 2">
            <a:extLst>
              <a:ext uri="{FF2B5EF4-FFF2-40B4-BE49-F238E27FC236}">
                <a16:creationId xmlns:a16="http://schemas.microsoft.com/office/drawing/2014/main" id="{52586C19-46DB-A745-9050-FC6D82508D92}"/>
              </a:ext>
            </a:extLst>
          </p:cNvPr>
          <p:cNvSpPr>
            <a:spLocks noGrp="1"/>
          </p:cNvSpPr>
          <p:nvPr>
            <p:ph idx="1"/>
          </p:nvPr>
        </p:nvSpPr>
        <p:spPr>
          <a:xfrm>
            <a:off x="2133600" y="1657350"/>
            <a:ext cx="4960482" cy="2209800"/>
          </a:xfrm>
        </p:spPr>
        <p:txBody>
          <a:bodyPr/>
          <a:lstStyle/>
          <a:p>
            <a:pPr lvl="1"/>
            <a:r>
              <a:rPr lang="en-US" b="1" dirty="0">
                <a:solidFill>
                  <a:schemeClr val="bg2"/>
                </a:solidFill>
              </a:rPr>
              <a:t>Now you have a general idea of what Machine Learning is, what it achieves, and why it’s important in healthcare</a:t>
            </a:r>
          </a:p>
          <a:p>
            <a:pPr lvl="3"/>
            <a:endParaRPr lang="en-US" b="1" dirty="0">
              <a:solidFill>
                <a:schemeClr val="bg2"/>
              </a:solidFill>
            </a:endParaRPr>
          </a:p>
          <a:p>
            <a:pPr marL="0" lvl="2" indent="-4763">
              <a:buNone/>
            </a:pPr>
            <a:r>
              <a:rPr lang="en-US" b="1" dirty="0">
                <a:solidFill>
                  <a:schemeClr val="bg2"/>
                </a:solidFill>
              </a:rPr>
              <a:t>But you’re now wondering  ‘what is STREAMLINE’ and ‘how/why is it relevant in this presentation’</a:t>
            </a:r>
          </a:p>
          <a:p>
            <a:pPr marL="0" lvl="2" indent="-4763">
              <a:buNone/>
            </a:pPr>
            <a:endParaRPr lang="en-US" b="1" dirty="0">
              <a:solidFill>
                <a:schemeClr val="bg2"/>
              </a:solidFill>
            </a:endParaRPr>
          </a:p>
          <a:p>
            <a:pPr marL="0" lvl="2" indent="-4763">
              <a:buNone/>
            </a:pPr>
            <a:r>
              <a:rPr lang="en-US" sz="1600" b="1" u="sng" dirty="0">
                <a:solidFill>
                  <a:schemeClr val="bg2"/>
                </a:solidFill>
              </a:rPr>
              <a:t>Let’s continue! </a:t>
            </a:r>
            <a:r>
              <a:rPr lang="en-US" sz="1600" b="1" u="sng" dirty="0">
                <a:solidFill>
                  <a:schemeClr val="bg2"/>
                </a:solidFill>
                <a:sym typeface="Wingdings" pitchFamily="2" charset="2"/>
              </a:rPr>
              <a:t></a:t>
            </a:r>
            <a:endParaRPr lang="en-US" sz="1600" b="1" u="sng" dirty="0">
              <a:solidFill>
                <a:schemeClr val="bg2"/>
              </a:solidFill>
            </a:endParaRPr>
          </a:p>
        </p:txBody>
      </p:sp>
    </p:spTree>
    <p:extLst>
      <p:ext uri="{BB962C8B-B14F-4D97-AF65-F5344CB8AC3E}">
        <p14:creationId xmlns:p14="http://schemas.microsoft.com/office/powerpoint/2010/main" val="75165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89F1AA-9087-ED43-8BFD-021373A263AC}"/>
              </a:ext>
            </a:extLst>
          </p:cNvPr>
          <p:cNvSpPr>
            <a:spLocks noGrp="1"/>
          </p:cNvSpPr>
          <p:nvPr>
            <p:ph type="title"/>
          </p:nvPr>
        </p:nvSpPr>
        <p:spPr/>
        <p:txBody>
          <a:bodyPr/>
          <a:lstStyle/>
          <a:p>
            <a:r>
              <a:rPr lang="en-US" sz="1800" dirty="0"/>
              <a:t>References</a:t>
            </a:r>
          </a:p>
        </p:txBody>
      </p:sp>
      <p:sp>
        <p:nvSpPr>
          <p:cNvPr id="5" name="Footer Placeholder 4">
            <a:extLst>
              <a:ext uri="{FF2B5EF4-FFF2-40B4-BE49-F238E27FC236}">
                <a16:creationId xmlns:a16="http://schemas.microsoft.com/office/drawing/2014/main" id="{DA3F28AC-F448-864A-B6C3-194A69E40801}"/>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AF14C89B-1A55-174C-9990-1D30AEF8F2FD}"/>
              </a:ext>
            </a:extLst>
          </p:cNvPr>
          <p:cNvSpPr>
            <a:spLocks noGrp="1"/>
          </p:cNvSpPr>
          <p:nvPr>
            <p:ph type="sldNum" sz="quarter" idx="4"/>
          </p:nvPr>
        </p:nvSpPr>
        <p:spPr/>
        <p:txBody>
          <a:bodyPr/>
          <a:lstStyle/>
          <a:p>
            <a:fld id="{5339919A-1AF4-8143-B305-C972D12AEE0C}" type="slidenum">
              <a:rPr lang="en-US" smtClean="0"/>
              <a:pPr/>
              <a:t>100</a:t>
            </a:fld>
            <a:endParaRPr lang="en-US"/>
          </a:p>
        </p:txBody>
      </p:sp>
      <p:sp>
        <p:nvSpPr>
          <p:cNvPr id="7" name="Content Placeholder 2">
            <a:extLst>
              <a:ext uri="{FF2B5EF4-FFF2-40B4-BE49-F238E27FC236}">
                <a16:creationId xmlns:a16="http://schemas.microsoft.com/office/drawing/2014/main" id="{AF0853BC-6275-0841-A508-313FC93966F6}"/>
              </a:ext>
            </a:extLst>
          </p:cNvPr>
          <p:cNvSpPr txBox="1">
            <a:spLocks/>
          </p:cNvSpPr>
          <p:nvPr/>
        </p:nvSpPr>
        <p:spPr>
          <a:xfrm>
            <a:off x="630936" y="1047750"/>
            <a:ext cx="7751064" cy="3200400"/>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lnSpc>
                <a:spcPct val="100000"/>
              </a:lnSpc>
              <a:buFont typeface="Arial" panose="020B0604020202020204" pitchFamily="34" charset="0"/>
              <a:buChar char="•"/>
            </a:pPr>
            <a:r>
              <a:rPr lang="en-US" sz="700" dirty="0"/>
              <a:t>Chow, J. (2022, January 11). </a:t>
            </a:r>
            <a:r>
              <a:rPr lang="en-US" sz="700" i="1" dirty="0"/>
              <a:t>Shapley Values – A Gentle Introduction</a:t>
            </a:r>
            <a:r>
              <a:rPr lang="en-US" sz="700" dirty="0"/>
              <a:t>. H2O.Ai. </a:t>
            </a:r>
            <a:r>
              <a:rPr lang="en-US" sz="700" dirty="0">
                <a:hlinkClick r:id="rId2"/>
              </a:rPr>
              <a:t>https://h2o.ai/blog/shapley-values-a-gentle-introduction</a:t>
            </a:r>
            <a:r>
              <a:rPr lang="en-US" sz="700" dirty="0"/>
              <a:t>/</a:t>
            </a:r>
          </a:p>
          <a:p>
            <a:pPr marL="171450" indent="-171450">
              <a:lnSpc>
                <a:spcPct val="100000"/>
              </a:lnSpc>
              <a:buFont typeface="Arial" panose="020B0604020202020204" pitchFamily="34" charset="0"/>
              <a:buChar char="•"/>
            </a:pPr>
            <a:r>
              <a:rPr lang="en-US" sz="700" dirty="0" err="1"/>
              <a:t>GeeksforGeeks</a:t>
            </a:r>
            <a:r>
              <a:rPr lang="en-US" sz="700" dirty="0"/>
              <a:t>. (2022, August 23). </a:t>
            </a:r>
            <a:r>
              <a:rPr lang="en-US" sz="700" i="1" dirty="0"/>
              <a:t>An introduction to Machine Learning</a:t>
            </a:r>
            <a:r>
              <a:rPr lang="en-US" sz="700" dirty="0"/>
              <a:t>. </a:t>
            </a:r>
            <a:r>
              <a:rPr lang="en-US" sz="700" dirty="0">
                <a:hlinkClick r:id="rId3"/>
              </a:rPr>
              <a:t>https://www.geeksforgeeks.org/introduction-machine-learning/</a:t>
            </a:r>
            <a:r>
              <a:rPr lang="en-US" sz="700" dirty="0"/>
              <a:t> </a:t>
            </a:r>
          </a:p>
          <a:p>
            <a:pPr marL="171450" indent="-171450">
              <a:lnSpc>
                <a:spcPct val="100000"/>
              </a:lnSpc>
              <a:buFont typeface="Arial" panose="020B0604020202020204" pitchFamily="34" charset="0"/>
              <a:buChar char="•"/>
            </a:pPr>
            <a:r>
              <a:rPr lang="en-US" sz="700" dirty="0"/>
              <a:t>Gopinath, D. (2022, January 4). </a:t>
            </a:r>
            <a:r>
              <a:rPr lang="en-US" sz="700" i="1" dirty="0"/>
              <a:t>The Shapley Value for ML Models - Towards Data Science</a:t>
            </a:r>
            <a:r>
              <a:rPr lang="en-US" sz="700" dirty="0"/>
              <a:t>. Medium. Retrieved August 26, 2022, from </a:t>
            </a:r>
            <a:r>
              <a:rPr lang="en-US" sz="700" dirty="0">
                <a:hlinkClick r:id="rId4"/>
              </a:rPr>
              <a:t>https://towardsdatascience.com/the-shapley-value-for-ml-models-f1100bff78d1</a:t>
            </a:r>
            <a:r>
              <a:rPr lang="en-US" sz="700" dirty="0"/>
              <a:t> </a:t>
            </a:r>
          </a:p>
          <a:p>
            <a:pPr marL="171450" indent="-171450">
              <a:lnSpc>
                <a:spcPct val="100000"/>
              </a:lnSpc>
              <a:buFont typeface="Arial" panose="020B0604020202020204" pitchFamily="34" charset="0"/>
              <a:buChar char="•"/>
            </a:pPr>
            <a:r>
              <a:rPr lang="en-US" sz="700" i="1" dirty="0"/>
              <a:t>Lee Lab</a:t>
            </a:r>
            <a:r>
              <a:rPr lang="en-US" sz="700" dirty="0"/>
              <a:t>. (n.d.). Google Sites. Retrieved August 26, 2022, from https://</a:t>
            </a:r>
            <a:r>
              <a:rPr lang="en-US" sz="700" dirty="0" err="1"/>
              <a:t>sites.google.com</a:t>
            </a:r>
            <a:r>
              <a:rPr lang="en-US" sz="700" dirty="0"/>
              <a:t>/a/</a:t>
            </a:r>
            <a:r>
              <a:rPr lang="en-US" sz="700" dirty="0" err="1"/>
              <a:t>cs.washington.edu</a:t>
            </a:r>
            <a:r>
              <a:rPr lang="en-US" sz="700" dirty="0"/>
              <a:t>/</a:t>
            </a:r>
            <a:r>
              <a:rPr lang="en-US" sz="700" dirty="0" err="1"/>
              <a:t>suinlee</a:t>
            </a:r>
            <a:r>
              <a:rPr lang="en-US" sz="700" dirty="0"/>
              <a:t>/about-the-pi</a:t>
            </a:r>
          </a:p>
          <a:p>
            <a:pPr marL="171450" indent="-171450">
              <a:lnSpc>
                <a:spcPct val="100000"/>
              </a:lnSpc>
              <a:buFont typeface="Arial" panose="020B0604020202020204" pitchFamily="34" charset="0"/>
              <a:buChar char="•"/>
            </a:pPr>
            <a:r>
              <a:rPr lang="en-US" sz="700" dirty="0"/>
              <a:t>Lundberg, S. (2018). </a:t>
            </a:r>
            <a:r>
              <a:rPr lang="en-US" sz="700" i="1" dirty="0"/>
              <a:t>SHAP</a:t>
            </a:r>
            <a:r>
              <a:rPr lang="en-US" sz="700" dirty="0"/>
              <a:t>. SHAP. Retrieved July 7, 2022, from </a:t>
            </a:r>
            <a:r>
              <a:rPr lang="en-US" sz="700" dirty="0">
                <a:hlinkClick r:id="rId5"/>
              </a:rPr>
              <a:t>https://shap.readthedocs.io/en/latest/api.html#explainers</a:t>
            </a:r>
            <a:endParaRPr lang="en-US" sz="700" dirty="0"/>
          </a:p>
          <a:p>
            <a:pPr marL="171450" indent="-171450">
              <a:lnSpc>
                <a:spcPct val="100000"/>
              </a:lnSpc>
              <a:buFont typeface="Arial" panose="020B0604020202020204" pitchFamily="34" charset="0"/>
              <a:buChar char="•"/>
            </a:pPr>
            <a:r>
              <a:rPr lang="en-US" sz="700" dirty="0"/>
              <a:t>Lundberg, S. (2018). </a:t>
            </a:r>
            <a:r>
              <a:rPr lang="en-US" sz="700" i="1" dirty="0"/>
              <a:t>SHAP: Explanation</a:t>
            </a:r>
            <a:r>
              <a:rPr lang="en-US" sz="700" dirty="0"/>
              <a:t>. SHAP. Retrieved July 7, 2022, from </a:t>
            </a:r>
            <a:r>
              <a:rPr lang="en-US" sz="700" dirty="0">
                <a:hlinkClick r:id="rId5"/>
              </a:rPr>
              <a:t>https://shap.readthedocs.io/en/latest/api.html#explainers</a:t>
            </a:r>
            <a:r>
              <a:rPr lang="en-US" sz="700" dirty="0"/>
              <a:t> </a:t>
            </a:r>
          </a:p>
          <a:p>
            <a:pPr marL="171450" indent="-171450">
              <a:lnSpc>
                <a:spcPct val="100000"/>
              </a:lnSpc>
              <a:buFont typeface="Arial" panose="020B0604020202020204" pitchFamily="34" charset="0"/>
              <a:buChar char="•"/>
            </a:pPr>
            <a:r>
              <a:rPr lang="en-US" sz="700" dirty="0"/>
              <a:t>Molnar, C. (2022, July 12). </a:t>
            </a:r>
            <a:r>
              <a:rPr lang="en-US" sz="700" i="1" dirty="0"/>
              <a:t>9.5 Shapley Values | Interpretable Machine Learning</a:t>
            </a:r>
            <a:r>
              <a:rPr lang="en-US" sz="700" dirty="0"/>
              <a:t>. GitHub. Retrieved August 26, 2022, from </a:t>
            </a:r>
            <a:r>
              <a:rPr lang="en-US" sz="700" dirty="0">
                <a:hlinkClick r:id="rId6"/>
              </a:rPr>
              <a:t>https://christophm.github.io/interpretable-ml-book/shapley.html</a:t>
            </a:r>
            <a:r>
              <a:rPr lang="en-US" sz="700" dirty="0"/>
              <a:t> </a:t>
            </a:r>
          </a:p>
          <a:p>
            <a:pPr marL="171450" indent="-171450">
              <a:lnSpc>
                <a:spcPct val="100000"/>
              </a:lnSpc>
              <a:buFont typeface="Arial" panose="020B0604020202020204" pitchFamily="34" charset="0"/>
              <a:buChar char="•"/>
            </a:pPr>
            <a:r>
              <a:rPr lang="en-US" sz="700" i="1" dirty="0"/>
              <a:t>Scott Lundberg: Biography</a:t>
            </a:r>
            <a:r>
              <a:rPr lang="en-US" sz="700" dirty="0"/>
              <a:t>. (n.d.). Scott Lundberg. Retrieved August 26, 2022, from </a:t>
            </a:r>
            <a:r>
              <a:rPr lang="en-US" sz="700" dirty="0">
                <a:hlinkClick r:id="rId7"/>
              </a:rPr>
              <a:t>https://scottlundberg.com</a:t>
            </a:r>
            <a:r>
              <a:rPr lang="en-US" sz="700" dirty="0"/>
              <a:t> </a:t>
            </a:r>
          </a:p>
          <a:p>
            <a:pPr marL="171450" indent="-171450">
              <a:lnSpc>
                <a:spcPct val="100000"/>
              </a:lnSpc>
              <a:buFont typeface="Arial" panose="020B0604020202020204" pitchFamily="34" charset="0"/>
              <a:buChar char="•"/>
            </a:pPr>
            <a:r>
              <a:rPr lang="en-US" sz="700" i="1" dirty="0"/>
              <a:t>7. SHAP — </a:t>
            </a:r>
            <a:r>
              <a:rPr lang="en-US" sz="700" i="1" dirty="0" err="1"/>
              <a:t>Scikit</a:t>
            </a:r>
            <a:r>
              <a:rPr lang="en-US" sz="700" i="1" dirty="0"/>
              <a:t>, No Tears 0.0.1 documentation</a:t>
            </a:r>
            <a:r>
              <a:rPr lang="en-US" sz="700" dirty="0"/>
              <a:t>. (n.d.). SHAP. </a:t>
            </a:r>
            <a:r>
              <a:rPr lang="en-US" sz="700" dirty="0">
                <a:hlinkClick r:id="rId8"/>
              </a:rPr>
              <a:t>https://learn-scikit.oneoffcoder.com/shap.html</a:t>
            </a:r>
            <a:r>
              <a:rPr lang="en-US" sz="700" dirty="0"/>
              <a:t> </a:t>
            </a:r>
          </a:p>
          <a:p>
            <a:pPr marL="171450" indent="-171450">
              <a:lnSpc>
                <a:spcPct val="100000"/>
              </a:lnSpc>
              <a:buFont typeface="Arial" panose="020B0604020202020204" pitchFamily="34" charset="0"/>
              <a:buChar char="•"/>
            </a:pPr>
            <a:r>
              <a:rPr lang="en-US" sz="700" dirty="0"/>
              <a:t>Sukumar, R. (2021, December 14). </a:t>
            </a:r>
            <a:r>
              <a:rPr lang="en-US" sz="700" i="1" dirty="0"/>
              <a:t>SHAP Part 2: Kernel SHAP - Analytics Vidhya</a:t>
            </a:r>
            <a:r>
              <a:rPr lang="en-US" sz="700" dirty="0"/>
              <a:t>. Medium. </a:t>
            </a:r>
            <a:r>
              <a:rPr lang="en-US" sz="700" dirty="0">
                <a:hlinkClick r:id="rId9"/>
              </a:rPr>
              <a:t>https://medium.com/analytics-vidhya/shap-part-2-kernel-shap-3c11e7a971b1</a:t>
            </a:r>
            <a:r>
              <a:rPr lang="en-US" sz="700" dirty="0"/>
              <a:t> </a:t>
            </a:r>
          </a:p>
        </p:txBody>
      </p:sp>
    </p:spTree>
    <p:extLst>
      <p:ext uri="{BB962C8B-B14F-4D97-AF65-F5344CB8AC3E}">
        <p14:creationId xmlns:p14="http://schemas.microsoft.com/office/powerpoint/2010/main" val="118990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89F1AA-9087-ED43-8BFD-021373A263AC}"/>
              </a:ext>
            </a:extLst>
          </p:cNvPr>
          <p:cNvSpPr>
            <a:spLocks noGrp="1"/>
          </p:cNvSpPr>
          <p:nvPr>
            <p:ph type="title"/>
          </p:nvPr>
        </p:nvSpPr>
        <p:spPr/>
        <p:txBody>
          <a:bodyPr/>
          <a:lstStyle/>
          <a:p>
            <a:r>
              <a:rPr lang="en-US" sz="1800" dirty="0"/>
              <a:t>References</a:t>
            </a:r>
          </a:p>
        </p:txBody>
      </p:sp>
      <p:sp>
        <p:nvSpPr>
          <p:cNvPr id="5" name="Footer Placeholder 4">
            <a:extLst>
              <a:ext uri="{FF2B5EF4-FFF2-40B4-BE49-F238E27FC236}">
                <a16:creationId xmlns:a16="http://schemas.microsoft.com/office/drawing/2014/main" id="{DA3F28AC-F448-864A-B6C3-194A69E40801}"/>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AF14C89B-1A55-174C-9990-1D30AEF8F2FD}"/>
              </a:ext>
            </a:extLst>
          </p:cNvPr>
          <p:cNvSpPr>
            <a:spLocks noGrp="1"/>
          </p:cNvSpPr>
          <p:nvPr>
            <p:ph type="sldNum" sz="quarter" idx="4"/>
          </p:nvPr>
        </p:nvSpPr>
        <p:spPr/>
        <p:txBody>
          <a:bodyPr/>
          <a:lstStyle/>
          <a:p>
            <a:fld id="{5339919A-1AF4-8143-B305-C972D12AEE0C}" type="slidenum">
              <a:rPr lang="en-US" smtClean="0"/>
              <a:pPr/>
              <a:t>101</a:t>
            </a:fld>
            <a:endParaRPr lang="en-US"/>
          </a:p>
        </p:txBody>
      </p:sp>
      <p:sp>
        <p:nvSpPr>
          <p:cNvPr id="7" name="Content Placeholder 2">
            <a:extLst>
              <a:ext uri="{FF2B5EF4-FFF2-40B4-BE49-F238E27FC236}">
                <a16:creationId xmlns:a16="http://schemas.microsoft.com/office/drawing/2014/main" id="{AF0853BC-6275-0841-A508-313FC93966F6}"/>
              </a:ext>
            </a:extLst>
          </p:cNvPr>
          <p:cNvSpPr txBox="1">
            <a:spLocks/>
          </p:cNvSpPr>
          <p:nvPr/>
        </p:nvSpPr>
        <p:spPr>
          <a:xfrm>
            <a:off x="630936" y="1047750"/>
            <a:ext cx="7751064" cy="3429000"/>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indent="-171450">
              <a:buFont typeface="Arial" panose="020B0604020202020204" pitchFamily="34" charset="0"/>
              <a:buChar char="•"/>
            </a:pPr>
            <a:r>
              <a:rPr lang="en-US" sz="700" dirty="0" err="1"/>
              <a:t>Urbanowicz</a:t>
            </a:r>
            <a:r>
              <a:rPr lang="en-US" sz="700" dirty="0"/>
              <a:t>, R. (2022, June 28). </a:t>
            </a:r>
            <a:r>
              <a:rPr lang="en-US" sz="700" i="1" dirty="0"/>
              <a:t>What is Machine Learning? Demystifying Methods and Application | Cedars-Sinai</a:t>
            </a:r>
            <a:r>
              <a:rPr lang="en-US" sz="700" dirty="0"/>
              <a:t> [Video]. </a:t>
            </a:r>
            <a:r>
              <a:rPr lang="en-US" sz="700" dirty="0" err="1"/>
              <a:t>Youtube</a:t>
            </a:r>
            <a:r>
              <a:rPr lang="en-US" sz="700" dirty="0"/>
              <a:t>. </a:t>
            </a:r>
            <a:r>
              <a:rPr lang="en-US" sz="700" dirty="0">
                <a:hlinkClick r:id="rId2"/>
              </a:rPr>
              <a:t>https://www.youtube.com/watch?v=MhK2Jz36T5o&amp;list=PLafPhSv1OSDdG2v8K2EsXPd0V7TTQVnT9</a:t>
            </a:r>
            <a:r>
              <a:rPr lang="en-US" sz="700" dirty="0"/>
              <a:t> </a:t>
            </a:r>
          </a:p>
          <a:p>
            <a:pPr marL="171450" indent="-171450">
              <a:buFont typeface="Arial" panose="020B0604020202020204" pitchFamily="34" charset="0"/>
              <a:buChar char="•"/>
            </a:pPr>
            <a:r>
              <a:rPr lang="en-US" sz="700" dirty="0" err="1"/>
              <a:t>Urbanowicz</a:t>
            </a:r>
            <a:r>
              <a:rPr lang="en-US" sz="700" dirty="0"/>
              <a:t>, R., &amp; Zhang, R.(2022). STREAMLINE: A Simple, Transparent, End-To-End Automated Machine Learning Pipeline. </a:t>
            </a:r>
            <a:r>
              <a:rPr lang="en-US" sz="700" i="1" dirty="0"/>
              <a:t>GitHub. Retrieved from </a:t>
            </a:r>
            <a:r>
              <a:rPr lang="en-US" sz="700" dirty="0">
                <a:hlinkClick r:id="rId3"/>
              </a:rPr>
              <a:t>https://github.com/UrbsLab/STREAMLINE#how-is-streamline-different-from-other-automl-tools</a:t>
            </a:r>
            <a:r>
              <a:rPr lang="en-US" sz="700" dirty="0"/>
              <a:t>. </a:t>
            </a:r>
          </a:p>
          <a:p>
            <a:pPr marL="171450" indent="-171450">
              <a:buFont typeface="Arial" panose="020B0604020202020204" pitchFamily="34" charset="0"/>
              <a:buChar char="•"/>
            </a:pPr>
            <a:r>
              <a:rPr lang="en-US" sz="700" dirty="0" err="1"/>
              <a:t>Zlaoui</a:t>
            </a:r>
            <a:r>
              <a:rPr lang="en-US" sz="700" dirty="0"/>
              <a:t>, K. (2022, February 23). </a:t>
            </a:r>
            <a:r>
              <a:rPr lang="en-US" sz="700" i="1" dirty="0"/>
              <a:t>Interpretable Machine Learning using SHAP — theory and applications</a:t>
            </a:r>
            <a:r>
              <a:rPr lang="en-US" sz="700" dirty="0"/>
              <a:t>. Medium. </a:t>
            </a:r>
            <a:r>
              <a:rPr lang="en-US" sz="700" dirty="0">
                <a:hlinkClick r:id="rId4"/>
              </a:rPr>
              <a:t>https://towardsdatascience.com/interpretable-machine-learning-using-shap-theory-and-applications-26c12f7a7f1a</a:t>
            </a:r>
            <a:r>
              <a:rPr lang="en-US" sz="700" dirty="0"/>
              <a:t> </a:t>
            </a:r>
          </a:p>
          <a:p>
            <a:pPr marL="171450" indent="-171450">
              <a:buFont typeface="Arial" panose="020B0604020202020204" pitchFamily="34" charset="0"/>
              <a:buChar char="•"/>
            </a:pPr>
            <a:endParaRPr lang="en-US" sz="800" dirty="0"/>
          </a:p>
          <a:p>
            <a:pPr lvl="2"/>
            <a:endParaRPr lang="en-US" dirty="0">
              <a:solidFill>
                <a:schemeClr val="tx1"/>
              </a:solidFill>
            </a:endParaRPr>
          </a:p>
        </p:txBody>
      </p:sp>
    </p:spTree>
    <p:extLst>
      <p:ext uri="{BB962C8B-B14F-4D97-AF65-F5344CB8AC3E}">
        <p14:creationId xmlns:p14="http://schemas.microsoft.com/office/powerpoint/2010/main" val="77880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a:extLst>
              <a:ext uri="{FF2B5EF4-FFF2-40B4-BE49-F238E27FC236}">
                <a16:creationId xmlns:a16="http://schemas.microsoft.com/office/drawing/2014/main" id="{7802828D-BBA3-1940-A625-D89F0D3B76DA}"/>
              </a:ext>
            </a:extLst>
          </p:cNvPr>
          <p:cNvPicPr>
            <a:picLocks noChangeAspect="1"/>
          </p:cNvPicPr>
          <p:nvPr/>
        </p:nvPicPr>
        <p:blipFill>
          <a:blip r:embed="rId2"/>
          <a:stretch>
            <a:fillRect/>
          </a:stretch>
        </p:blipFill>
        <p:spPr>
          <a:xfrm>
            <a:off x="1371600" y="958203"/>
            <a:ext cx="6096000" cy="1710681"/>
          </a:xfrm>
          <a:prstGeom prst="rect">
            <a:avLst/>
          </a:prstGeom>
        </p:spPr>
      </p:pic>
      <p:sp>
        <p:nvSpPr>
          <p:cNvPr id="2" name="Title 1">
            <a:extLst>
              <a:ext uri="{FF2B5EF4-FFF2-40B4-BE49-F238E27FC236}">
                <a16:creationId xmlns:a16="http://schemas.microsoft.com/office/drawing/2014/main" id="{47B7E0F8-BC92-B94C-8C34-E277836CEBE3}"/>
              </a:ext>
            </a:extLst>
          </p:cNvPr>
          <p:cNvSpPr>
            <a:spLocks noGrp="1"/>
          </p:cNvSpPr>
          <p:nvPr>
            <p:ph type="title"/>
          </p:nvPr>
        </p:nvSpPr>
        <p:spPr/>
        <p:txBody>
          <a:bodyPr/>
          <a:lstStyle/>
          <a:p>
            <a:r>
              <a:rPr lang="en-US" dirty="0"/>
              <a:t>About STREAMLINE</a:t>
            </a:r>
          </a:p>
        </p:txBody>
      </p:sp>
      <p:sp>
        <p:nvSpPr>
          <p:cNvPr id="5" name="Slide Number Placeholder 4">
            <a:extLst>
              <a:ext uri="{FF2B5EF4-FFF2-40B4-BE49-F238E27FC236}">
                <a16:creationId xmlns:a16="http://schemas.microsoft.com/office/drawing/2014/main" id="{3C900EEC-3CC7-F245-AD06-AEAA113C192D}"/>
              </a:ext>
            </a:extLst>
          </p:cNvPr>
          <p:cNvSpPr>
            <a:spLocks noGrp="1"/>
          </p:cNvSpPr>
          <p:nvPr>
            <p:ph type="sldNum" sz="quarter" idx="12"/>
          </p:nvPr>
        </p:nvSpPr>
        <p:spPr/>
        <p:txBody>
          <a:bodyPr/>
          <a:lstStyle/>
          <a:p>
            <a:fld id="{5339919A-1AF4-8143-B305-C972D12AEE0C}" type="slidenum">
              <a:rPr lang="en-US" smtClean="0"/>
              <a:t>11</a:t>
            </a:fld>
            <a:endParaRPr lang="en-US"/>
          </a:p>
        </p:txBody>
      </p:sp>
      <p:sp>
        <p:nvSpPr>
          <p:cNvPr id="8" name="Content Placeholder 2">
            <a:extLst>
              <a:ext uri="{FF2B5EF4-FFF2-40B4-BE49-F238E27FC236}">
                <a16:creationId xmlns:a16="http://schemas.microsoft.com/office/drawing/2014/main" id="{EE0F7436-4A3F-994F-B4A5-64FA2E057ABD}"/>
              </a:ext>
            </a:extLst>
          </p:cNvPr>
          <p:cNvSpPr>
            <a:spLocks noGrp="1"/>
          </p:cNvSpPr>
          <p:nvPr>
            <p:ph idx="1"/>
          </p:nvPr>
        </p:nvSpPr>
        <p:spPr>
          <a:xfrm>
            <a:off x="1333500" y="2668884"/>
            <a:ext cx="6591300" cy="1807866"/>
          </a:xfrm>
        </p:spPr>
        <p:txBody>
          <a:bodyPr/>
          <a:lstStyle/>
          <a:p>
            <a:pPr marL="0" lvl="2" indent="0">
              <a:buNone/>
            </a:pPr>
            <a:r>
              <a:rPr lang="en-US" b="1" dirty="0">
                <a:solidFill>
                  <a:schemeClr val="tx1"/>
                </a:solidFill>
              </a:rPr>
              <a:t>STREAMLINE?</a:t>
            </a:r>
          </a:p>
          <a:p>
            <a:pPr lvl="3"/>
            <a:r>
              <a:rPr lang="en-US" i="1" dirty="0"/>
              <a:t>“Simple Transparent End-to-End Automated Machine Learning Pipeline”</a:t>
            </a:r>
          </a:p>
          <a:p>
            <a:pPr lvl="3"/>
            <a:r>
              <a:rPr lang="en-US" dirty="0"/>
              <a:t>A software developed by Dr. Ryan </a:t>
            </a:r>
            <a:r>
              <a:rPr lang="en-US" dirty="0" err="1"/>
              <a:t>Urbanowicz</a:t>
            </a:r>
            <a:r>
              <a:rPr lang="en-US" dirty="0"/>
              <a:t> (my mentor) and his colleagues</a:t>
            </a:r>
          </a:p>
          <a:p>
            <a:pPr lvl="3"/>
            <a:r>
              <a:rPr lang="en-US" dirty="0"/>
              <a:t>An automated machine learning pipeline that performs rigorous, comprehensive analysis for data mining &amp; predictive modeling</a:t>
            </a:r>
          </a:p>
        </p:txBody>
      </p:sp>
      <p:sp>
        <p:nvSpPr>
          <p:cNvPr id="9" name="Footer Placeholder 3">
            <a:extLst>
              <a:ext uri="{FF2B5EF4-FFF2-40B4-BE49-F238E27FC236}">
                <a16:creationId xmlns:a16="http://schemas.microsoft.com/office/drawing/2014/main" id="{D82E066F-7140-8F44-90FF-F9BA82587618}"/>
              </a:ext>
            </a:extLst>
          </p:cNvPr>
          <p:cNvSpPr txBox="1">
            <a:spLocks noGrp="1"/>
          </p:cNvSpPr>
          <p:nvPr>
            <p:ph type="ftr" sz="quarter" idx="11"/>
          </p:nvPr>
        </p:nvSpPr>
        <p:spPr>
          <a:prstGeom prst="rect">
            <a:avLst/>
          </a:prstGeom>
        </p:spPr>
        <p:txBody>
          <a:bodyPr vert="horz" lIns="91440" tIns="45720" rIns="91440" bIns="45720" rtlCol="0" anchor="ctr"/>
          <a:lstStyle>
            <a:defPPr>
              <a:defRPr lang="en-US"/>
            </a:defPPr>
            <a:lvl1pPr marL="0" algn="r" defTabSz="457200" rtl="0" eaLnBrk="1" latinLnBrk="0" hangingPunct="1">
              <a:defRPr sz="800" kern="120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a:t>Urbanowicz</a:t>
            </a:r>
            <a:r>
              <a:rPr lang="en-US" dirty="0"/>
              <a:t>, R., &amp; Zhang, R.(2022). STREAMLINE: A Simple, Transparent, End-To-End Automated Machine Learning Pipeline. </a:t>
            </a:r>
            <a:r>
              <a:rPr lang="en-US" i="1" dirty="0"/>
              <a:t>GitHub. Retrieved from </a:t>
            </a:r>
            <a:r>
              <a:rPr lang="en-US" dirty="0">
                <a:hlinkClick r:id="rId3"/>
              </a:rPr>
              <a:t>https://github.com/UrbsLab/STREAMLINE/</a:t>
            </a:r>
            <a:r>
              <a:rPr lang="en-US" dirty="0"/>
              <a:t>. </a:t>
            </a:r>
          </a:p>
          <a:p>
            <a:endParaRPr lang="en-US" dirty="0"/>
          </a:p>
        </p:txBody>
      </p:sp>
    </p:spTree>
    <p:extLst>
      <p:ext uri="{BB962C8B-B14F-4D97-AF65-F5344CB8AC3E}">
        <p14:creationId xmlns:p14="http://schemas.microsoft.com/office/powerpoint/2010/main" val="392652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DA136-B335-BB46-845E-D38160C5D311}"/>
              </a:ext>
            </a:extLst>
          </p:cNvPr>
          <p:cNvSpPr>
            <a:spLocks noGrp="1"/>
          </p:cNvSpPr>
          <p:nvPr>
            <p:ph type="title"/>
          </p:nvPr>
        </p:nvSpPr>
        <p:spPr>
          <a:xfrm>
            <a:off x="628650" y="0"/>
            <a:ext cx="7886700" cy="937260"/>
          </a:xfrm>
        </p:spPr>
        <p:txBody>
          <a:bodyPr/>
          <a:lstStyle/>
          <a:p>
            <a:r>
              <a:rPr lang="en-US" dirty="0"/>
              <a:t>About STREAMLINE (cont.)</a:t>
            </a:r>
          </a:p>
        </p:txBody>
      </p:sp>
      <p:sp>
        <p:nvSpPr>
          <p:cNvPr id="8" name="Slide Number Placeholder 7">
            <a:extLst>
              <a:ext uri="{FF2B5EF4-FFF2-40B4-BE49-F238E27FC236}">
                <a16:creationId xmlns:a16="http://schemas.microsoft.com/office/drawing/2014/main" id="{4D25DF37-512B-414D-9AF7-6EE91BD53CC9}"/>
              </a:ext>
            </a:extLst>
          </p:cNvPr>
          <p:cNvSpPr>
            <a:spLocks noGrp="1"/>
          </p:cNvSpPr>
          <p:nvPr>
            <p:ph type="sldNum" sz="quarter" idx="12"/>
          </p:nvPr>
        </p:nvSpPr>
        <p:spPr/>
        <p:txBody>
          <a:bodyPr/>
          <a:lstStyle/>
          <a:p>
            <a:fld id="{5339919A-1AF4-8143-B305-C972D12AEE0C}" type="slidenum">
              <a:rPr lang="en-US" smtClean="0"/>
              <a:t>12</a:t>
            </a:fld>
            <a:endParaRPr lang="en-US"/>
          </a:p>
        </p:txBody>
      </p:sp>
      <p:sp>
        <p:nvSpPr>
          <p:cNvPr id="6" name="Content Placeholder 2">
            <a:extLst>
              <a:ext uri="{FF2B5EF4-FFF2-40B4-BE49-F238E27FC236}">
                <a16:creationId xmlns:a16="http://schemas.microsoft.com/office/drawing/2014/main" id="{0F862356-00F7-194E-9407-B81ED18B88FE}"/>
              </a:ext>
            </a:extLst>
          </p:cNvPr>
          <p:cNvSpPr txBox="1">
            <a:spLocks/>
          </p:cNvSpPr>
          <p:nvPr/>
        </p:nvSpPr>
        <p:spPr>
          <a:xfrm>
            <a:off x="628650" y="1392878"/>
            <a:ext cx="3714750" cy="2819400"/>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US" b="1" dirty="0">
                <a:solidFill>
                  <a:schemeClr val="tx1"/>
                </a:solidFill>
              </a:rPr>
              <a:t>Goals &amp; Importance</a:t>
            </a:r>
          </a:p>
          <a:p>
            <a:pPr lvl="3"/>
            <a:r>
              <a:rPr lang="en-US" dirty="0"/>
              <a:t>Provide a </a:t>
            </a:r>
            <a:r>
              <a:rPr lang="en-US" dirty="0">
                <a:solidFill>
                  <a:schemeClr val="bg2"/>
                </a:solidFill>
              </a:rPr>
              <a:t>transparent framework </a:t>
            </a:r>
            <a:r>
              <a:rPr lang="en-US" dirty="0"/>
              <a:t>to learn from data </a:t>
            </a:r>
          </a:p>
          <a:p>
            <a:pPr lvl="3"/>
            <a:r>
              <a:rPr lang="en-US" dirty="0"/>
              <a:t>Implement </a:t>
            </a:r>
            <a:r>
              <a:rPr lang="en-US" dirty="0">
                <a:solidFill>
                  <a:schemeClr val="bg2"/>
                </a:solidFill>
              </a:rPr>
              <a:t>standard of ‘good practice’ </a:t>
            </a:r>
            <a:r>
              <a:rPr lang="en-US" dirty="0"/>
              <a:t>of ML modeling and analysis</a:t>
            </a:r>
          </a:p>
          <a:p>
            <a:pPr lvl="3"/>
            <a:r>
              <a:rPr lang="en-US" dirty="0">
                <a:solidFill>
                  <a:schemeClr val="bg2"/>
                </a:solidFill>
              </a:rPr>
              <a:t>Identify &amp; compare </a:t>
            </a:r>
            <a:r>
              <a:rPr lang="en-US" dirty="0"/>
              <a:t>the strengths and weaknesses of ML modeling algorithms or other </a:t>
            </a:r>
            <a:r>
              <a:rPr lang="en-US" dirty="0" err="1"/>
              <a:t>AutoML</a:t>
            </a:r>
            <a:r>
              <a:rPr lang="en-US" dirty="0"/>
              <a:t> algorithms </a:t>
            </a:r>
          </a:p>
          <a:p>
            <a:pPr lvl="3"/>
            <a:r>
              <a:rPr lang="en-US" dirty="0">
                <a:solidFill>
                  <a:schemeClr val="bg2"/>
                </a:solidFill>
              </a:rPr>
              <a:t>User-friendly </a:t>
            </a:r>
            <a:r>
              <a:rPr lang="en-US" dirty="0"/>
              <a:t>to all with or without coding experience</a:t>
            </a:r>
          </a:p>
        </p:txBody>
      </p:sp>
      <p:sp>
        <p:nvSpPr>
          <p:cNvPr id="12" name="Footer Placeholder 3">
            <a:extLst>
              <a:ext uri="{FF2B5EF4-FFF2-40B4-BE49-F238E27FC236}">
                <a16:creationId xmlns:a16="http://schemas.microsoft.com/office/drawing/2014/main" id="{2CF78901-77DE-AD43-98C2-A21A9D4BFFFA}"/>
              </a:ext>
            </a:extLst>
          </p:cNvPr>
          <p:cNvSpPr txBox="1">
            <a:spLocks/>
          </p:cNvSpPr>
          <p:nvPr/>
        </p:nvSpPr>
        <p:spPr>
          <a:xfrm>
            <a:off x="2743200" y="4751785"/>
            <a:ext cx="5700522" cy="304800"/>
          </a:xfrm>
          <a:prstGeom prst="rect">
            <a:avLst/>
          </a:prstGeom>
        </p:spPr>
        <p:txBody>
          <a:bodyPr vert="horz" lIns="91440" tIns="45720" rIns="91440" bIns="45720" rtlCol="0" anchor="ctr"/>
          <a:lstStyle>
            <a:defPPr>
              <a:defRPr lang="en-US"/>
            </a:defPPr>
            <a:lvl1pPr marL="0" algn="r" defTabSz="457200" rtl="0" eaLnBrk="1" latinLnBrk="0" hangingPunct="1">
              <a:defRPr sz="800" kern="120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a:t>Urbanowicz</a:t>
            </a:r>
            <a:r>
              <a:rPr lang="en-US" dirty="0"/>
              <a:t>, R., &amp; Zhang, R.(2022). STREAMLINE: A Simple, Transparent, End-To-End Automated Machine Learning Pipeline. </a:t>
            </a:r>
            <a:r>
              <a:rPr lang="en-US" i="1" dirty="0"/>
              <a:t>GitHub. Retrieved from </a:t>
            </a:r>
            <a:r>
              <a:rPr lang="en-US" dirty="0">
                <a:hlinkClick r:id="rId3"/>
              </a:rPr>
              <a:t>https://github.com/UrbsLab/STREAMLINE/</a:t>
            </a:r>
            <a:r>
              <a:rPr lang="en-US" dirty="0"/>
              <a:t>. </a:t>
            </a:r>
          </a:p>
          <a:p>
            <a:endParaRPr lang="en-US" dirty="0"/>
          </a:p>
        </p:txBody>
      </p:sp>
      <p:sp>
        <p:nvSpPr>
          <p:cNvPr id="13" name="Content Placeholder 2">
            <a:extLst>
              <a:ext uri="{FF2B5EF4-FFF2-40B4-BE49-F238E27FC236}">
                <a16:creationId xmlns:a16="http://schemas.microsoft.com/office/drawing/2014/main" id="{302E24F3-0273-5848-98FE-A442C05B2CDA}"/>
              </a:ext>
            </a:extLst>
          </p:cNvPr>
          <p:cNvSpPr txBox="1">
            <a:spLocks/>
          </p:cNvSpPr>
          <p:nvPr/>
        </p:nvSpPr>
        <p:spPr>
          <a:xfrm>
            <a:off x="5181600" y="1392878"/>
            <a:ext cx="3459363" cy="2928767"/>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US" b="1" dirty="0">
                <a:solidFill>
                  <a:schemeClr val="tx1"/>
                </a:solidFill>
              </a:rPr>
              <a:t>What you get out of STREAMLINE</a:t>
            </a:r>
          </a:p>
          <a:p>
            <a:pPr lvl="3"/>
            <a:r>
              <a:rPr lang="en-US" dirty="0">
                <a:solidFill>
                  <a:schemeClr val="bg2"/>
                </a:solidFill>
              </a:rPr>
              <a:t>Comprehensive comparison analysis </a:t>
            </a:r>
            <a:r>
              <a:rPr lang="en-US" dirty="0"/>
              <a:t>of datasets, ML algorithms, and </a:t>
            </a:r>
            <a:r>
              <a:rPr lang="en-US" dirty="0" err="1"/>
              <a:t>AutoML</a:t>
            </a:r>
            <a:r>
              <a:rPr lang="en-US" dirty="0"/>
              <a:t> tools</a:t>
            </a:r>
          </a:p>
          <a:p>
            <a:pPr lvl="3"/>
            <a:r>
              <a:rPr lang="en-US" dirty="0">
                <a:solidFill>
                  <a:schemeClr val="bg2"/>
                </a:solidFill>
              </a:rPr>
              <a:t>Generated analysis/summarization of:</a:t>
            </a:r>
          </a:p>
          <a:p>
            <a:pPr lvl="4"/>
            <a:r>
              <a:rPr lang="en-US" dirty="0"/>
              <a:t>Complex feature interactions</a:t>
            </a:r>
          </a:p>
          <a:p>
            <a:pPr lvl="4"/>
            <a:r>
              <a:rPr lang="en-US" dirty="0"/>
              <a:t>ML modeling performance</a:t>
            </a:r>
          </a:p>
          <a:p>
            <a:pPr lvl="4"/>
            <a:r>
              <a:rPr lang="en-US" dirty="0"/>
              <a:t>[Improve] interpretability of ML model predictions</a:t>
            </a:r>
          </a:p>
        </p:txBody>
      </p:sp>
    </p:spTree>
    <p:extLst>
      <p:ext uri="{BB962C8B-B14F-4D97-AF65-F5344CB8AC3E}">
        <p14:creationId xmlns:p14="http://schemas.microsoft.com/office/powerpoint/2010/main" val="230575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1D876-FAE6-5D48-BB90-15973DA66C1C}"/>
              </a:ext>
            </a:extLst>
          </p:cNvPr>
          <p:cNvSpPr>
            <a:spLocks noGrp="1"/>
          </p:cNvSpPr>
          <p:nvPr>
            <p:ph type="title"/>
          </p:nvPr>
        </p:nvSpPr>
        <p:spPr/>
        <p:txBody>
          <a:bodyPr/>
          <a:lstStyle/>
          <a:p>
            <a:r>
              <a:rPr lang="en-US" dirty="0"/>
              <a:t>STREAMLINE Schematic</a:t>
            </a:r>
          </a:p>
        </p:txBody>
      </p:sp>
      <p:sp>
        <p:nvSpPr>
          <p:cNvPr id="4" name="Footer Placeholder 3">
            <a:extLst>
              <a:ext uri="{FF2B5EF4-FFF2-40B4-BE49-F238E27FC236}">
                <a16:creationId xmlns:a16="http://schemas.microsoft.com/office/drawing/2014/main" id="{58B09987-3B17-9646-BCEC-0D1132814C29}"/>
              </a:ext>
            </a:extLst>
          </p:cNvPr>
          <p:cNvSpPr>
            <a:spLocks noGrp="1"/>
          </p:cNvSpPr>
          <p:nvPr>
            <p:ph type="ftr" sz="quarter" idx="11"/>
          </p:nvPr>
        </p:nvSpPr>
        <p:spPr>
          <a:xfrm>
            <a:off x="2129028" y="4751785"/>
            <a:ext cx="6386322" cy="304800"/>
          </a:xfrm>
        </p:spPr>
        <p:txBody>
          <a:bodyPr/>
          <a:lstStyle/>
          <a:p>
            <a:r>
              <a:rPr lang="en-US" dirty="0" err="1"/>
              <a:t>Urbanowicz</a:t>
            </a:r>
            <a:r>
              <a:rPr lang="en-US" dirty="0"/>
              <a:t>, R., &amp; Zhang, R.(2022). STREAMLINE: A Simple, Transparent, End-To-End Automated Machine Learning Pipeline. </a:t>
            </a:r>
            <a:r>
              <a:rPr lang="en-US" i="1" dirty="0"/>
              <a:t>GitHub. Retrieved from </a:t>
            </a:r>
            <a:r>
              <a:rPr lang="en-US" dirty="0">
                <a:hlinkClick r:id="rId3"/>
              </a:rPr>
              <a:t>https://github.com/UrbsLab/STREAMLINE#how-is-streamline-different-from-other-automl-tools</a:t>
            </a:r>
            <a:r>
              <a:rPr lang="en-US" dirty="0"/>
              <a:t>. </a:t>
            </a:r>
          </a:p>
          <a:p>
            <a:endParaRPr lang="en-US" dirty="0"/>
          </a:p>
        </p:txBody>
      </p:sp>
      <p:sp>
        <p:nvSpPr>
          <p:cNvPr id="5" name="Slide Number Placeholder 4">
            <a:extLst>
              <a:ext uri="{FF2B5EF4-FFF2-40B4-BE49-F238E27FC236}">
                <a16:creationId xmlns:a16="http://schemas.microsoft.com/office/drawing/2014/main" id="{0EBD576E-7FA0-E142-BFE0-B1AB4DD943F3}"/>
              </a:ext>
            </a:extLst>
          </p:cNvPr>
          <p:cNvSpPr>
            <a:spLocks noGrp="1"/>
          </p:cNvSpPr>
          <p:nvPr>
            <p:ph type="sldNum" sz="quarter" idx="12"/>
          </p:nvPr>
        </p:nvSpPr>
        <p:spPr/>
        <p:txBody>
          <a:bodyPr/>
          <a:lstStyle/>
          <a:p>
            <a:fld id="{5339919A-1AF4-8143-B305-C972D12AEE0C}" type="slidenum">
              <a:rPr lang="en-US" smtClean="0"/>
              <a:t>13</a:t>
            </a:fld>
            <a:endParaRPr lang="en-US"/>
          </a:p>
        </p:txBody>
      </p:sp>
      <p:pic>
        <p:nvPicPr>
          <p:cNvPr id="9" name="Content Placeholder 8">
            <a:extLst>
              <a:ext uri="{FF2B5EF4-FFF2-40B4-BE49-F238E27FC236}">
                <a16:creationId xmlns:a16="http://schemas.microsoft.com/office/drawing/2014/main" id="{C38C54BA-FEBA-AB44-817F-EB063FD186B1}"/>
              </a:ext>
            </a:extLst>
          </p:cNvPr>
          <p:cNvPicPr>
            <a:picLocks noGrp="1" noChangeAspect="1"/>
          </p:cNvPicPr>
          <p:nvPr>
            <p:ph idx="1"/>
          </p:nvPr>
        </p:nvPicPr>
        <p:blipFill>
          <a:blip r:embed="rId4"/>
          <a:stretch>
            <a:fillRect/>
          </a:stretch>
        </p:blipFill>
        <p:spPr>
          <a:xfrm>
            <a:off x="1981200" y="1076974"/>
            <a:ext cx="5469393" cy="3509567"/>
          </a:xfrm>
        </p:spPr>
      </p:pic>
      <p:sp>
        <p:nvSpPr>
          <p:cNvPr id="10" name="TextBox 9">
            <a:extLst>
              <a:ext uri="{FF2B5EF4-FFF2-40B4-BE49-F238E27FC236}">
                <a16:creationId xmlns:a16="http://schemas.microsoft.com/office/drawing/2014/main" id="{E9B9AFC1-F94D-364E-857D-4B736BEBCDD1}"/>
              </a:ext>
            </a:extLst>
          </p:cNvPr>
          <p:cNvSpPr txBox="1"/>
          <p:nvPr/>
        </p:nvSpPr>
        <p:spPr>
          <a:xfrm>
            <a:off x="381000" y="3105150"/>
            <a:ext cx="1365422" cy="1384995"/>
          </a:xfrm>
          <a:prstGeom prst="rect">
            <a:avLst/>
          </a:prstGeom>
          <a:noFill/>
        </p:spPr>
        <p:txBody>
          <a:bodyPr wrap="square" rtlCol="0">
            <a:spAutoFit/>
          </a:bodyPr>
          <a:lstStyle/>
          <a:p>
            <a:pPr algn="l"/>
            <a:r>
              <a:rPr lang="en-US" sz="1400" dirty="0">
                <a:solidFill>
                  <a:schemeClr val="bg2"/>
                </a:solidFill>
              </a:rPr>
              <a:t>This project will mainly focus in this phase of the STREAMLINE pipeline </a:t>
            </a:r>
            <a:r>
              <a:rPr lang="en-US" sz="1400" dirty="0">
                <a:sym typeface="Wingdings" pitchFamily="2" charset="2"/>
              </a:rPr>
              <a:t></a:t>
            </a:r>
            <a:endParaRPr lang="en-US" sz="1400" dirty="0"/>
          </a:p>
        </p:txBody>
      </p:sp>
    </p:spTree>
    <p:extLst>
      <p:ext uri="{BB962C8B-B14F-4D97-AF65-F5344CB8AC3E}">
        <p14:creationId xmlns:p14="http://schemas.microsoft.com/office/powerpoint/2010/main" val="100160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DA136-B335-BB46-845E-D38160C5D311}"/>
              </a:ext>
            </a:extLst>
          </p:cNvPr>
          <p:cNvSpPr>
            <a:spLocks noGrp="1"/>
          </p:cNvSpPr>
          <p:nvPr>
            <p:ph type="title"/>
          </p:nvPr>
        </p:nvSpPr>
        <p:spPr>
          <a:xfrm>
            <a:off x="628650" y="0"/>
            <a:ext cx="7886700" cy="937260"/>
          </a:xfrm>
        </p:spPr>
        <p:txBody>
          <a:bodyPr/>
          <a:lstStyle/>
          <a:p>
            <a:r>
              <a:rPr lang="en-US" dirty="0"/>
              <a:t>About STREAMLINE (cont.)</a:t>
            </a:r>
          </a:p>
        </p:txBody>
      </p:sp>
      <p:sp>
        <p:nvSpPr>
          <p:cNvPr id="8" name="Slide Number Placeholder 7">
            <a:extLst>
              <a:ext uri="{FF2B5EF4-FFF2-40B4-BE49-F238E27FC236}">
                <a16:creationId xmlns:a16="http://schemas.microsoft.com/office/drawing/2014/main" id="{4D25DF37-512B-414D-9AF7-6EE91BD53CC9}"/>
              </a:ext>
            </a:extLst>
          </p:cNvPr>
          <p:cNvSpPr>
            <a:spLocks noGrp="1"/>
          </p:cNvSpPr>
          <p:nvPr>
            <p:ph type="sldNum" sz="quarter" idx="12"/>
          </p:nvPr>
        </p:nvSpPr>
        <p:spPr/>
        <p:txBody>
          <a:bodyPr/>
          <a:lstStyle/>
          <a:p>
            <a:fld id="{5339919A-1AF4-8143-B305-C972D12AEE0C}" type="slidenum">
              <a:rPr lang="en-US" smtClean="0"/>
              <a:t>14</a:t>
            </a:fld>
            <a:endParaRPr lang="en-US"/>
          </a:p>
        </p:txBody>
      </p:sp>
      <p:sp>
        <p:nvSpPr>
          <p:cNvPr id="6" name="Content Placeholder 2">
            <a:extLst>
              <a:ext uri="{FF2B5EF4-FFF2-40B4-BE49-F238E27FC236}">
                <a16:creationId xmlns:a16="http://schemas.microsoft.com/office/drawing/2014/main" id="{0F862356-00F7-194E-9407-B81ED18B88FE}"/>
              </a:ext>
            </a:extLst>
          </p:cNvPr>
          <p:cNvSpPr txBox="1">
            <a:spLocks/>
          </p:cNvSpPr>
          <p:nvPr/>
        </p:nvSpPr>
        <p:spPr>
          <a:xfrm>
            <a:off x="598170" y="1331468"/>
            <a:ext cx="3124200" cy="3080512"/>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US" b="1" dirty="0">
                <a:solidFill>
                  <a:schemeClr val="tx1"/>
                </a:solidFill>
              </a:rPr>
              <a:t>How is Step 4: Post-Analysis important in this presentation?</a:t>
            </a:r>
          </a:p>
          <a:p>
            <a:pPr lvl="3"/>
            <a:r>
              <a:rPr lang="en-US" dirty="0">
                <a:solidFill>
                  <a:schemeClr val="bg2"/>
                </a:solidFill>
              </a:rPr>
              <a:t>Interpretability </a:t>
            </a:r>
            <a:r>
              <a:rPr lang="en-US" dirty="0"/>
              <a:t>of model predictions remains a </a:t>
            </a:r>
            <a:r>
              <a:rPr lang="en-US" dirty="0">
                <a:solidFill>
                  <a:schemeClr val="bg2"/>
                </a:solidFill>
              </a:rPr>
              <a:t>challenge </a:t>
            </a:r>
            <a:r>
              <a:rPr lang="en-US" dirty="0"/>
              <a:t>in the industry</a:t>
            </a:r>
          </a:p>
          <a:p>
            <a:pPr lvl="3"/>
            <a:r>
              <a:rPr lang="en-US" dirty="0">
                <a:solidFill>
                  <a:schemeClr val="bg2"/>
                </a:solidFill>
              </a:rPr>
              <a:t>Easy to interpret </a:t>
            </a:r>
            <a:r>
              <a:rPr lang="en-US" dirty="0"/>
              <a:t>results from </a:t>
            </a:r>
            <a:r>
              <a:rPr lang="en-US" dirty="0">
                <a:solidFill>
                  <a:schemeClr val="bg2"/>
                </a:solidFill>
              </a:rPr>
              <a:t>simple ML models </a:t>
            </a:r>
          </a:p>
          <a:p>
            <a:pPr lvl="3"/>
            <a:r>
              <a:rPr lang="en-US" dirty="0"/>
              <a:t>Interpretability becomes </a:t>
            </a:r>
            <a:r>
              <a:rPr lang="en-US" dirty="0">
                <a:solidFill>
                  <a:schemeClr val="bg2"/>
                </a:solidFill>
              </a:rPr>
              <a:t>increasingly difficult </a:t>
            </a:r>
            <a:r>
              <a:rPr lang="en-US" dirty="0"/>
              <a:t>with more </a:t>
            </a:r>
            <a:r>
              <a:rPr lang="en-US" dirty="0">
                <a:solidFill>
                  <a:schemeClr val="bg2"/>
                </a:solidFill>
              </a:rPr>
              <a:t>complex models </a:t>
            </a:r>
            <a:r>
              <a:rPr lang="en-US" dirty="0"/>
              <a:t>such as neural networks</a:t>
            </a:r>
          </a:p>
        </p:txBody>
      </p:sp>
      <p:sp>
        <p:nvSpPr>
          <p:cNvPr id="12" name="Footer Placeholder 3">
            <a:extLst>
              <a:ext uri="{FF2B5EF4-FFF2-40B4-BE49-F238E27FC236}">
                <a16:creationId xmlns:a16="http://schemas.microsoft.com/office/drawing/2014/main" id="{2CF78901-77DE-AD43-98C2-A21A9D4BFFFA}"/>
              </a:ext>
            </a:extLst>
          </p:cNvPr>
          <p:cNvSpPr txBox="1">
            <a:spLocks/>
          </p:cNvSpPr>
          <p:nvPr/>
        </p:nvSpPr>
        <p:spPr>
          <a:xfrm>
            <a:off x="2743200" y="4751785"/>
            <a:ext cx="5700522" cy="304800"/>
          </a:xfrm>
          <a:prstGeom prst="rect">
            <a:avLst/>
          </a:prstGeom>
        </p:spPr>
        <p:txBody>
          <a:bodyPr vert="horz" lIns="91440" tIns="45720" rIns="91440" bIns="45720" rtlCol="0" anchor="ctr"/>
          <a:lstStyle>
            <a:defPPr>
              <a:defRPr lang="en-US"/>
            </a:defPPr>
            <a:lvl1pPr marL="0" algn="r" defTabSz="457200" rtl="0" eaLnBrk="1" latinLnBrk="0" hangingPunct="1">
              <a:defRPr sz="800" kern="120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a:t>Urbanowicz</a:t>
            </a:r>
            <a:r>
              <a:rPr lang="en-US" dirty="0"/>
              <a:t>, R., &amp; Zhang, R.(2022). STREAMLINE: A Simple, Transparent, End-To-End Automated Machine Learning Pipeline. </a:t>
            </a:r>
            <a:r>
              <a:rPr lang="en-US" i="1" dirty="0"/>
              <a:t>GitHub. Retrieved from </a:t>
            </a:r>
            <a:r>
              <a:rPr lang="en-US" dirty="0">
                <a:hlinkClick r:id="rId3"/>
              </a:rPr>
              <a:t>https://github.com/UrbsLab/STREAMLINE/</a:t>
            </a:r>
            <a:r>
              <a:rPr lang="en-US" dirty="0"/>
              <a:t>. </a:t>
            </a:r>
          </a:p>
          <a:p>
            <a:endParaRPr lang="en-US" dirty="0"/>
          </a:p>
        </p:txBody>
      </p:sp>
      <p:pic>
        <p:nvPicPr>
          <p:cNvPr id="5" name="Picture 4">
            <a:extLst>
              <a:ext uri="{FF2B5EF4-FFF2-40B4-BE49-F238E27FC236}">
                <a16:creationId xmlns:a16="http://schemas.microsoft.com/office/drawing/2014/main" id="{A8643D47-EDBD-5D42-95A5-54653276A7D4}"/>
              </a:ext>
            </a:extLst>
          </p:cNvPr>
          <p:cNvPicPr>
            <a:picLocks noChangeAspect="1"/>
          </p:cNvPicPr>
          <p:nvPr/>
        </p:nvPicPr>
        <p:blipFill>
          <a:blip r:embed="rId4"/>
          <a:stretch>
            <a:fillRect/>
          </a:stretch>
        </p:blipFill>
        <p:spPr>
          <a:xfrm>
            <a:off x="3962400" y="1123950"/>
            <a:ext cx="5115682" cy="3284220"/>
          </a:xfrm>
          <a:prstGeom prst="rect">
            <a:avLst/>
          </a:prstGeom>
        </p:spPr>
      </p:pic>
    </p:spTree>
    <p:extLst>
      <p:ext uri="{BB962C8B-B14F-4D97-AF65-F5344CB8AC3E}">
        <p14:creationId xmlns:p14="http://schemas.microsoft.com/office/powerpoint/2010/main" val="410404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DA136-B335-BB46-845E-D38160C5D311}"/>
              </a:ext>
            </a:extLst>
          </p:cNvPr>
          <p:cNvSpPr>
            <a:spLocks noGrp="1"/>
          </p:cNvSpPr>
          <p:nvPr>
            <p:ph type="title"/>
          </p:nvPr>
        </p:nvSpPr>
        <p:spPr>
          <a:xfrm>
            <a:off x="628650" y="0"/>
            <a:ext cx="7886700" cy="937260"/>
          </a:xfrm>
        </p:spPr>
        <p:txBody>
          <a:bodyPr/>
          <a:lstStyle/>
          <a:p>
            <a:r>
              <a:rPr lang="en-US" dirty="0"/>
              <a:t>About STREAMLINE (cont.)</a:t>
            </a:r>
          </a:p>
        </p:txBody>
      </p:sp>
      <p:sp>
        <p:nvSpPr>
          <p:cNvPr id="8" name="Slide Number Placeholder 7">
            <a:extLst>
              <a:ext uri="{FF2B5EF4-FFF2-40B4-BE49-F238E27FC236}">
                <a16:creationId xmlns:a16="http://schemas.microsoft.com/office/drawing/2014/main" id="{4D25DF37-512B-414D-9AF7-6EE91BD53CC9}"/>
              </a:ext>
            </a:extLst>
          </p:cNvPr>
          <p:cNvSpPr>
            <a:spLocks noGrp="1"/>
          </p:cNvSpPr>
          <p:nvPr>
            <p:ph type="sldNum" sz="quarter" idx="12"/>
          </p:nvPr>
        </p:nvSpPr>
        <p:spPr/>
        <p:txBody>
          <a:bodyPr/>
          <a:lstStyle/>
          <a:p>
            <a:fld id="{5339919A-1AF4-8143-B305-C972D12AEE0C}" type="slidenum">
              <a:rPr lang="en-US" smtClean="0"/>
              <a:t>15</a:t>
            </a:fld>
            <a:endParaRPr lang="en-US"/>
          </a:p>
        </p:txBody>
      </p:sp>
      <p:sp>
        <p:nvSpPr>
          <p:cNvPr id="6" name="Content Placeholder 2">
            <a:extLst>
              <a:ext uri="{FF2B5EF4-FFF2-40B4-BE49-F238E27FC236}">
                <a16:creationId xmlns:a16="http://schemas.microsoft.com/office/drawing/2014/main" id="{0F862356-00F7-194E-9407-B81ED18B88FE}"/>
              </a:ext>
            </a:extLst>
          </p:cNvPr>
          <p:cNvSpPr txBox="1">
            <a:spLocks/>
          </p:cNvSpPr>
          <p:nvPr/>
        </p:nvSpPr>
        <p:spPr>
          <a:xfrm>
            <a:off x="628650" y="1304266"/>
            <a:ext cx="2895600" cy="3080512"/>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US" b="1" dirty="0">
                <a:solidFill>
                  <a:schemeClr val="tx1"/>
                </a:solidFill>
              </a:rPr>
              <a:t>How is Step 4: Post-Analysis important in this presentation? (cont.)</a:t>
            </a:r>
          </a:p>
          <a:p>
            <a:pPr lvl="3"/>
            <a:r>
              <a:rPr lang="en-US" dirty="0"/>
              <a:t>We are</a:t>
            </a:r>
            <a:r>
              <a:rPr lang="en-US" dirty="0">
                <a:solidFill>
                  <a:schemeClr val="bg2"/>
                </a:solidFill>
              </a:rPr>
              <a:t> concerned </a:t>
            </a:r>
            <a:r>
              <a:rPr lang="en-US" dirty="0"/>
              <a:t>with how we can </a:t>
            </a:r>
            <a:r>
              <a:rPr lang="en-US" dirty="0">
                <a:solidFill>
                  <a:schemeClr val="bg2"/>
                </a:solidFill>
              </a:rPr>
              <a:t>easily understand the prediction results of trained ML models </a:t>
            </a:r>
            <a:r>
              <a:rPr lang="en-US" dirty="0"/>
              <a:t>from the pipeline</a:t>
            </a:r>
          </a:p>
          <a:p>
            <a:pPr marL="0" lvl="2" indent="-4763">
              <a:buNone/>
            </a:pPr>
            <a:r>
              <a:rPr lang="en-US" dirty="0"/>
              <a:t>Project will be working with datasets and model objects saved from running STREAMLINE</a:t>
            </a:r>
          </a:p>
          <a:p>
            <a:pPr marL="182562" lvl="3" indent="0">
              <a:buNone/>
            </a:pPr>
            <a:endParaRPr lang="en-US" dirty="0">
              <a:solidFill>
                <a:schemeClr val="bg2"/>
              </a:solidFill>
            </a:endParaRPr>
          </a:p>
        </p:txBody>
      </p:sp>
      <p:sp>
        <p:nvSpPr>
          <p:cNvPr id="12" name="Footer Placeholder 3">
            <a:extLst>
              <a:ext uri="{FF2B5EF4-FFF2-40B4-BE49-F238E27FC236}">
                <a16:creationId xmlns:a16="http://schemas.microsoft.com/office/drawing/2014/main" id="{2CF78901-77DE-AD43-98C2-A21A9D4BFFFA}"/>
              </a:ext>
            </a:extLst>
          </p:cNvPr>
          <p:cNvSpPr txBox="1">
            <a:spLocks/>
          </p:cNvSpPr>
          <p:nvPr/>
        </p:nvSpPr>
        <p:spPr>
          <a:xfrm>
            <a:off x="2743200" y="4751785"/>
            <a:ext cx="5700522" cy="304800"/>
          </a:xfrm>
          <a:prstGeom prst="rect">
            <a:avLst/>
          </a:prstGeom>
        </p:spPr>
        <p:txBody>
          <a:bodyPr vert="horz" lIns="91440" tIns="45720" rIns="91440" bIns="45720" rtlCol="0" anchor="ctr"/>
          <a:lstStyle>
            <a:defPPr>
              <a:defRPr lang="en-US"/>
            </a:defPPr>
            <a:lvl1pPr marL="0" algn="r" defTabSz="457200" rtl="0" eaLnBrk="1" latinLnBrk="0" hangingPunct="1">
              <a:defRPr sz="800" kern="1200">
                <a:solidFill>
                  <a:schemeClr val="accent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err="1"/>
              <a:t>Urbanowicz</a:t>
            </a:r>
            <a:r>
              <a:rPr lang="en-US" dirty="0"/>
              <a:t>, R., &amp; Zhang, R.(2022). STREAMLINE: A Simple, Transparent, End-To-End Automated Machine Learning Pipeline. </a:t>
            </a:r>
            <a:r>
              <a:rPr lang="en-US" i="1" dirty="0"/>
              <a:t>GitHub. Retrieved from </a:t>
            </a:r>
            <a:r>
              <a:rPr lang="en-US" dirty="0">
                <a:hlinkClick r:id="rId3"/>
              </a:rPr>
              <a:t>https://github.com/UrbsLab/STREAMLINE/</a:t>
            </a:r>
            <a:r>
              <a:rPr lang="en-US" dirty="0"/>
              <a:t>. </a:t>
            </a:r>
          </a:p>
          <a:p>
            <a:endParaRPr lang="en-US" dirty="0"/>
          </a:p>
        </p:txBody>
      </p:sp>
      <p:pic>
        <p:nvPicPr>
          <p:cNvPr id="5" name="Picture 4">
            <a:extLst>
              <a:ext uri="{FF2B5EF4-FFF2-40B4-BE49-F238E27FC236}">
                <a16:creationId xmlns:a16="http://schemas.microsoft.com/office/drawing/2014/main" id="{A8643D47-EDBD-5D42-95A5-54653276A7D4}"/>
              </a:ext>
            </a:extLst>
          </p:cNvPr>
          <p:cNvPicPr>
            <a:picLocks noChangeAspect="1"/>
          </p:cNvPicPr>
          <p:nvPr/>
        </p:nvPicPr>
        <p:blipFill>
          <a:blip r:embed="rId4"/>
          <a:stretch>
            <a:fillRect/>
          </a:stretch>
        </p:blipFill>
        <p:spPr>
          <a:xfrm>
            <a:off x="4028318" y="1123950"/>
            <a:ext cx="5115682" cy="3284220"/>
          </a:xfrm>
          <a:prstGeom prst="rect">
            <a:avLst/>
          </a:prstGeom>
        </p:spPr>
      </p:pic>
    </p:spTree>
    <p:extLst>
      <p:ext uri="{BB962C8B-B14F-4D97-AF65-F5344CB8AC3E}">
        <p14:creationId xmlns:p14="http://schemas.microsoft.com/office/powerpoint/2010/main" val="887902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76CC9-C375-C64B-B425-2F847730ADBE}"/>
              </a:ext>
            </a:extLst>
          </p:cNvPr>
          <p:cNvSpPr>
            <a:spLocks noGrp="1"/>
          </p:cNvSpPr>
          <p:nvPr>
            <p:ph type="title"/>
          </p:nvPr>
        </p:nvSpPr>
        <p:spPr/>
        <p:txBody>
          <a:bodyPr/>
          <a:lstStyle/>
          <a:p>
            <a:r>
              <a:rPr lang="en-US" dirty="0"/>
              <a:t>About Streamline:</a:t>
            </a:r>
            <a:br>
              <a:rPr lang="en-US" dirty="0"/>
            </a:br>
            <a:r>
              <a:rPr lang="en-US" sz="1400" dirty="0"/>
              <a:t>Sample Output from Running Code</a:t>
            </a:r>
          </a:p>
        </p:txBody>
      </p:sp>
      <p:sp>
        <p:nvSpPr>
          <p:cNvPr id="3" name="Content Placeholder 2">
            <a:extLst>
              <a:ext uri="{FF2B5EF4-FFF2-40B4-BE49-F238E27FC236}">
                <a16:creationId xmlns:a16="http://schemas.microsoft.com/office/drawing/2014/main" id="{C06B1491-DCAD-D545-83B2-87FFAA6961C4}"/>
              </a:ext>
            </a:extLst>
          </p:cNvPr>
          <p:cNvSpPr>
            <a:spLocks noGrp="1"/>
          </p:cNvSpPr>
          <p:nvPr>
            <p:ph idx="1"/>
          </p:nvPr>
        </p:nvSpPr>
        <p:spPr>
          <a:xfrm>
            <a:off x="627212" y="1657350"/>
            <a:ext cx="3792388" cy="1069086"/>
          </a:xfrm>
        </p:spPr>
        <p:txBody>
          <a:bodyPr/>
          <a:lstStyle/>
          <a:p>
            <a:r>
              <a:rPr lang="en-US" dirty="0">
                <a:solidFill>
                  <a:schemeClr val="bg2"/>
                </a:solidFill>
              </a:rPr>
              <a:t>In your computer’s local files, the STREAMLINE provides a PDF report of the whole pipeline results from each phase</a:t>
            </a:r>
          </a:p>
        </p:txBody>
      </p:sp>
      <p:sp>
        <p:nvSpPr>
          <p:cNvPr id="4" name="Footer Placeholder 3">
            <a:extLst>
              <a:ext uri="{FF2B5EF4-FFF2-40B4-BE49-F238E27FC236}">
                <a16:creationId xmlns:a16="http://schemas.microsoft.com/office/drawing/2014/main" id="{188928BA-D481-5443-8ED3-26A341ECB6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CFDEA1-1C49-8842-8440-7F0EFD8092B7}"/>
              </a:ext>
            </a:extLst>
          </p:cNvPr>
          <p:cNvSpPr>
            <a:spLocks noGrp="1"/>
          </p:cNvSpPr>
          <p:nvPr>
            <p:ph type="sldNum" sz="quarter" idx="12"/>
          </p:nvPr>
        </p:nvSpPr>
        <p:spPr/>
        <p:txBody>
          <a:bodyPr/>
          <a:lstStyle/>
          <a:p>
            <a:fld id="{5339919A-1AF4-8143-B305-C972D12AEE0C}" type="slidenum">
              <a:rPr lang="en-US" smtClean="0"/>
              <a:t>16</a:t>
            </a:fld>
            <a:endParaRPr lang="en-US"/>
          </a:p>
        </p:txBody>
      </p:sp>
      <p:pic>
        <p:nvPicPr>
          <p:cNvPr id="9" name="Picture 8">
            <a:extLst>
              <a:ext uri="{FF2B5EF4-FFF2-40B4-BE49-F238E27FC236}">
                <a16:creationId xmlns:a16="http://schemas.microsoft.com/office/drawing/2014/main" id="{CBE511A8-9B2A-E647-B680-508BE60FDCD9}"/>
              </a:ext>
            </a:extLst>
          </p:cNvPr>
          <p:cNvPicPr>
            <a:picLocks noChangeAspect="1"/>
          </p:cNvPicPr>
          <p:nvPr/>
        </p:nvPicPr>
        <p:blipFill>
          <a:blip r:embed="rId2"/>
          <a:stretch>
            <a:fillRect/>
          </a:stretch>
        </p:blipFill>
        <p:spPr>
          <a:xfrm>
            <a:off x="709893" y="2512464"/>
            <a:ext cx="4218679" cy="1059289"/>
          </a:xfrm>
          <a:prstGeom prst="rect">
            <a:avLst/>
          </a:prstGeom>
        </p:spPr>
      </p:pic>
      <p:pic>
        <p:nvPicPr>
          <p:cNvPr id="11" name="Picture 10">
            <a:extLst>
              <a:ext uri="{FF2B5EF4-FFF2-40B4-BE49-F238E27FC236}">
                <a16:creationId xmlns:a16="http://schemas.microsoft.com/office/drawing/2014/main" id="{478394CE-768E-5F45-B024-C6A22B0FB12E}"/>
              </a:ext>
            </a:extLst>
          </p:cNvPr>
          <p:cNvPicPr>
            <a:picLocks noChangeAspect="1"/>
          </p:cNvPicPr>
          <p:nvPr/>
        </p:nvPicPr>
        <p:blipFill>
          <a:blip r:embed="rId3"/>
          <a:stretch>
            <a:fillRect/>
          </a:stretch>
        </p:blipFill>
        <p:spPr>
          <a:xfrm>
            <a:off x="5437545" y="1047750"/>
            <a:ext cx="3293891" cy="3403840"/>
          </a:xfrm>
          <a:prstGeom prst="rect">
            <a:avLst/>
          </a:prstGeom>
          <a:ln>
            <a:solidFill>
              <a:schemeClr val="accent2">
                <a:lumMod val="40000"/>
                <a:lumOff val="60000"/>
              </a:schemeClr>
            </a:solidFill>
          </a:ln>
        </p:spPr>
      </p:pic>
    </p:spTree>
    <p:extLst>
      <p:ext uri="{BB962C8B-B14F-4D97-AF65-F5344CB8AC3E}">
        <p14:creationId xmlns:p14="http://schemas.microsoft.com/office/powerpoint/2010/main" val="232073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DA136-B335-BB46-845E-D38160C5D311}"/>
              </a:ext>
            </a:extLst>
          </p:cNvPr>
          <p:cNvSpPr>
            <a:spLocks noGrp="1"/>
          </p:cNvSpPr>
          <p:nvPr>
            <p:ph type="title"/>
          </p:nvPr>
        </p:nvSpPr>
        <p:spPr>
          <a:xfrm>
            <a:off x="628650" y="0"/>
            <a:ext cx="7886700" cy="937260"/>
          </a:xfrm>
        </p:spPr>
        <p:txBody>
          <a:bodyPr/>
          <a:lstStyle/>
          <a:p>
            <a:r>
              <a:rPr lang="en-US" dirty="0"/>
              <a:t>Checkpoint!</a:t>
            </a:r>
          </a:p>
        </p:txBody>
      </p:sp>
      <p:sp>
        <p:nvSpPr>
          <p:cNvPr id="8" name="Slide Number Placeholder 7">
            <a:extLst>
              <a:ext uri="{FF2B5EF4-FFF2-40B4-BE49-F238E27FC236}">
                <a16:creationId xmlns:a16="http://schemas.microsoft.com/office/drawing/2014/main" id="{4D25DF37-512B-414D-9AF7-6EE91BD53CC9}"/>
              </a:ext>
            </a:extLst>
          </p:cNvPr>
          <p:cNvSpPr>
            <a:spLocks noGrp="1"/>
          </p:cNvSpPr>
          <p:nvPr>
            <p:ph type="sldNum" sz="quarter" idx="12"/>
          </p:nvPr>
        </p:nvSpPr>
        <p:spPr/>
        <p:txBody>
          <a:bodyPr/>
          <a:lstStyle/>
          <a:p>
            <a:fld id="{5339919A-1AF4-8143-B305-C972D12AEE0C}" type="slidenum">
              <a:rPr lang="en-US" smtClean="0"/>
              <a:t>17</a:t>
            </a:fld>
            <a:endParaRPr lang="en-US"/>
          </a:p>
        </p:txBody>
      </p:sp>
      <p:sp>
        <p:nvSpPr>
          <p:cNvPr id="6" name="Content Placeholder 2">
            <a:extLst>
              <a:ext uri="{FF2B5EF4-FFF2-40B4-BE49-F238E27FC236}">
                <a16:creationId xmlns:a16="http://schemas.microsoft.com/office/drawing/2014/main" id="{0F862356-00F7-194E-9407-B81ED18B88FE}"/>
              </a:ext>
            </a:extLst>
          </p:cNvPr>
          <p:cNvSpPr txBox="1">
            <a:spLocks/>
          </p:cNvSpPr>
          <p:nvPr/>
        </p:nvSpPr>
        <p:spPr>
          <a:xfrm>
            <a:off x="2028825" y="1504950"/>
            <a:ext cx="5086350" cy="3080512"/>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US" b="1" dirty="0">
                <a:solidFill>
                  <a:schemeClr val="bg2"/>
                </a:solidFill>
              </a:rPr>
              <a:t>Now you have an understanding of both Machine Learning, STREAMLINE, and which phase of STREAMLINE this project focuses on</a:t>
            </a:r>
          </a:p>
          <a:p>
            <a:pPr lvl="1"/>
            <a:r>
              <a:rPr lang="en-US" b="1" dirty="0">
                <a:solidFill>
                  <a:schemeClr val="bg2"/>
                </a:solidFill>
              </a:rPr>
              <a:t>Recall that I mentioned I would be a software called ‘SHAP’ which is based off of the cooperative game theory, Shapley Values.</a:t>
            </a:r>
          </a:p>
          <a:p>
            <a:pPr lvl="1"/>
            <a:r>
              <a:rPr lang="en-US" b="1" u="sng" dirty="0">
                <a:solidFill>
                  <a:schemeClr val="bg2"/>
                </a:solidFill>
              </a:rPr>
              <a:t>Let’s look a little more into that before we get into the project. </a:t>
            </a:r>
            <a:r>
              <a:rPr lang="en-US" b="1" u="sng" dirty="0">
                <a:solidFill>
                  <a:schemeClr val="bg2"/>
                </a:solidFill>
                <a:sym typeface="Wingdings" pitchFamily="2" charset="2"/>
              </a:rPr>
              <a:t></a:t>
            </a:r>
            <a:endParaRPr lang="en-US" b="1" u="sng" dirty="0">
              <a:solidFill>
                <a:schemeClr val="bg2"/>
              </a:solidFill>
            </a:endParaRPr>
          </a:p>
          <a:p>
            <a:pPr lvl="1"/>
            <a:endParaRPr lang="en-US" b="1" dirty="0">
              <a:solidFill>
                <a:schemeClr val="bg2"/>
              </a:solidFill>
            </a:endParaRPr>
          </a:p>
        </p:txBody>
      </p:sp>
    </p:spTree>
    <p:extLst>
      <p:ext uri="{BB962C8B-B14F-4D97-AF65-F5344CB8AC3E}">
        <p14:creationId xmlns:p14="http://schemas.microsoft.com/office/powerpoint/2010/main" val="170018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062-0398-C54E-8B72-7B6DEAE84573}"/>
              </a:ext>
            </a:extLst>
          </p:cNvPr>
          <p:cNvSpPr>
            <a:spLocks noGrp="1"/>
          </p:cNvSpPr>
          <p:nvPr>
            <p:ph type="title"/>
          </p:nvPr>
        </p:nvSpPr>
        <p:spPr/>
        <p:txBody>
          <a:bodyPr/>
          <a:lstStyle/>
          <a:p>
            <a:pPr lvl="2"/>
            <a:r>
              <a:rPr lang="en-US" dirty="0">
                <a:solidFill>
                  <a:schemeClr val="bg1"/>
                </a:solidFill>
              </a:rPr>
              <a:t>About Shapley Values</a:t>
            </a:r>
          </a:p>
        </p:txBody>
      </p:sp>
      <p:sp>
        <p:nvSpPr>
          <p:cNvPr id="8" name="Slide Number Placeholder 7">
            <a:extLst>
              <a:ext uri="{FF2B5EF4-FFF2-40B4-BE49-F238E27FC236}">
                <a16:creationId xmlns:a16="http://schemas.microsoft.com/office/drawing/2014/main" id="{D8AC881A-FD7A-1047-A31D-51E3CDC30D2C}"/>
              </a:ext>
            </a:extLst>
          </p:cNvPr>
          <p:cNvSpPr>
            <a:spLocks noGrp="1"/>
          </p:cNvSpPr>
          <p:nvPr>
            <p:ph type="sldNum" sz="quarter" idx="12"/>
          </p:nvPr>
        </p:nvSpPr>
        <p:spPr/>
        <p:txBody>
          <a:bodyPr/>
          <a:lstStyle/>
          <a:p>
            <a:fld id="{5339919A-1AF4-8143-B305-C972D12AEE0C}" type="slidenum">
              <a:rPr lang="en-US" smtClean="0"/>
              <a:pPr/>
              <a:t>18</a:t>
            </a:fld>
            <a:endParaRPr lang="en-US"/>
          </a:p>
        </p:txBody>
      </p:sp>
      <p:sp>
        <p:nvSpPr>
          <p:cNvPr id="9" name="Content Placeholder 2">
            <a:extLst>
              <a:ext uri="{FF2B5EF4-FFF2-40B4-BE49-F238E27FC236}">
                <a16:creationId xmlns:a16="http://schemas.microsoft.com/office/drawing/2014/main" id="{44F78534-6B11-2541-94EF-41C4531A9A9A}"/>
              </a:ext>
            </a:extLst>
          </p:cNvPr>
          <p:cNvSpPr txBox="1">
            <a:spLocks/>
          </p:cNvSpPr>
          <p:nvPr/>
        </p:nvSpPr>
        <p:spPr>
          <a:xfrm>
            <a:off x="381000" y="1200150"/>
            <a:ext cx="3943350" cy="3200400"/>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tx1"/>
                </a:solidFill>
              </a:rPr>
              <a:t>Shapley Values</a:t>
            </a:r>
          </a:p>
          <a:p>
            <a:pPr lvl="3"/>
            <a:r>
              <a:rPr lang="en-US" b="0" dirty="0"/>
              <a:t>Coined after </a:t>
            </a:r>
            <a:r>
              <a:rPr lang="en-US" b="1" dirty="0">
                <a:solidFill>
                  <a:schemeClr val="bg2"/>
                </a:solidFill>
              </a:rPr>
              <a:t>Lloyd</a:t>
            </a:r>
            <a:r>
              <a:rPr lang="en-US" b="0" dirty="0">
                <a:solidFill>
                  <a:schemeClr val="bg2"/>
                </a:solidFill>
              </a:rPr>
              <a:t> </a:t>
            </a:r>
            <a:r>
              <a:rPr lang="en-US" b="1" dirty="0">
                <a:solidFill>
                  <a:schemeClr val="bg2"/>
                </a:solidFill>
              </a:rPr>
              <a:t>Shapley</a:t>
            </a:r>
            <a:r>
              <a:rPr lang="en-US" b="0" dirty="0">
                <a:solidFill>
                  <a:schemeClr val="tx1"/>
                </a:solidFill>
              </a:rPr>
              <a:t> </a:t>
            </a:r>
          </a:p>
          <a:p>
            <a:pPr lvl="3"/>
            <a:r>
              <a:rPr lang="en-US" b="0" dirty="0"/>
              <a:t>Based on </a:t>
            </a:r>
            <a:r>
              <a:rPr lang="en-US" b="1" dirty="0">
                <a:solidFill>
                  <a:schemeClr val="bg2"/>
                </a:solidFill>
              </a:rPr>
              <a:t>cooperative game theory (1951)</a:t>
            </a:r>
          </a:p>
          <a:p>
            <a:pPr lvl="3"/>
            <a:r>
              <a:rPr lang="en-US" b="0" dirty="0">
                <a:solidFill>
                  <a:schemeClr val="bg2"/>
                </a:solidFill>
              </a:rPr>
              <a:t>Idea</a:t>
            </a:r>
            <a:r>
              <a:rPr lang="en-US" b="0" dirty="0"/>
              <a:t> </a:t>
            </a:r>
            <a:r>
              <a:rPr lang="en-US" b="0" dirty="0">
                <a:solidFill>
                  <a:schemeClr val="tx1"/>
                </a:solidFill>
                <a:sym typeface="Wingdings" pitchFamily="2" charset="2"/>
              </a:rPr>
              <a:t></a:t>
            </a:r>
            <a:r>
              <a:rPr lang="en-US" b="0" dirty="0"/>
              <a:t> </a:t>
            </a:r>
            <a:r>
              <a:rPr lang="en-US" b="1" dirty="0">
                <a:solidFill>
                  <a:schemeClr val="bg2"/>
                </a:solidFill>
              </a:rPr>
              <a:t>marginal contribution </a:t>
            </a:r>
            <a:r>
              <a:rPr lang="en-US" dirty="0"/>
              <a:t>of each player to the final prediction/outcome</a:t>
            </a:r>
            <a:endParaRPr lang="en-US" b="1" dirty="0"/>
          </a:p>
          <a:p>
            <a:pPr lvl="3"/>
            <a:r>
              <a:rPr lang="en-US" b="0" dirty="0"/>
              <a:t>Tells us the </a:t>
            </a:r>
            <a:r>
              <a:rPr lang="en-US" b="1" dirty="0">
                <a:solidFill>
                  <a:schemeClr val="bg2"/>
                </a:solidFill>
              </a:rPr>
              <a:t>IMPACT</a:t>
            </a:r>
            <a:r>
              <a:rPr lang="en-US" b="0" dirty="0"/>
              <a:t> of each feature/player involved in a prediction</a:t>
            </a:r>
          </a:p>
          <a:p>
            <a:pPr lvl="4"/>
            <a:r>
              <a:rPr lang="en-US" sz="1200" dirty="0"/>
              <a:t>AKA…how much each feature </a:t>
            </a:r>
            <a:r>
              <a:rPr lang="en-US" sz="1200" b="1" dirty="0">
                <a:solidFill>
                  <a:schemeClr val="bg2"/>
                </a:solidFill>
              </a:rPr>
              <a:t>MOVES</a:t>
            </a:r>
            <a:r>
              <a:rPr lang="en-US" sz="1200" dirty="0"/>
              <a:t> the prediction </a:t>
            </a:r>
            <a:r>
              <a:rPr lang="en-US" sz="1200" b="1" dirty="0">
                <a:solidFill>
                  <a:schemeClr val="bg2"/>
                </a:solidFill>
              </a:rPr>
              <a:t>AWAY</a:t>
            </a:r>
            <a:r>
              <a:rPr lang="en-US" sz="1200" dirty="0"/>
              <a:t> from the </a:t>
            </a:r>
            <a:r>
              <a:rPr lang="en-US" sz="1200" b="1" dirty="0">
                <a:solidFill>
                  <a:schemeClr val="bg2"/>
                </a:solidFill>
              </a:rPr>
              <a:t>AVERAGE</a:t>
            </a:r>
            <a:r>
              <a:rPr lang="en-US" sz="1200" dirty="0">
                <a:solidFill>
                  <a:schemeClr val="bg2"/>
                </a:solidFill>
              </a:rPr>
              <a:t> </a:t>
            </a:r>
            <a:r>
              <a:rPr lang="en-US" sz="1200" b="1" dirty="0">
                <a:solidFill>
                  <a:schemeClr val="bg2"/>
                </a:solidFill>
              </a:rPr>
              <a:t>PREDICTION OF ALL FEATURES</a:t>
            </a:r>
          </a:p>
        </p:txBody>
      </p:sp>
      <p:pic>
        <p:nvPicPr>
          <p:cNvPr id="10" name="Picture 9">
            <a:extLst>
              <a:ext uri="{FF2B5EF4-FFF2-40B4-BE49-F238E27FC236}">
                <a16:creationId xmlns:a16="http://schemas.microsoft.com/office/drawing/2014/main" id="{7631BCEC-2591-6043-9854-6083A7152FFA}"/>
              </a:ext>
            </a:extLst>
          </p:cNvPr>
          <p:cNvPicPr>
            <a:picLocks noChangeAspect="1"/>
          </p:cNvPicPr>
          <p:nvPr/>
        </p:nvPicPr>
        <p:blipFill>
          <a:blip r:embed="rId3"/>
          <a:stretch>
            <a:fillRect/>
          </a:stretch>
        </p:blipFill>
        <p:spPr>
          <a:xfrm>
            <a:off x="4648200" y="1504950"/>
            <a:ext cx="4283782" cy="2362200"/>
          </a:xfrm>
          <a:prstGeom prst="rect">
            <a:avLst/>
          </a:prstGeom>
        </p:spPr>
      </p:pic>
      <p:sp>
        <p:nvSpPr>
          <p:cNvPr id="12" name="TextBox 11">
            <a:extLst>
              <a:ext uri="{FF2B5EF4-FFF2-40B4-BE49-F238E27FC236}">
                <a16:creationId xmlns:a16="http://schemas.microsoft.com/office/drawing/2014/main" id="{5651ACF0-3786-6542-A2D8-C9A83659B043}"/>
              </a:ext>
            </a:extLst>
          </p:cNvPr>
          <p:cNvSpPr txBox="1"/>
          <p:nvPr/>
        </p:nvSpPr>
        <p:spPr>
          <a:xfrm>
            <a:off x="7712806" y="3744039"/>
            <a:ext cx="1143000" cy="230832"/>
          </a:xfrm>
          <a:prstGeom prst="rect">
            <a:avLst/>
          </a:prstGeom>
          <a:noFill/>
        </p:spPr>
        <p:txBody>
          <a:bodyPr wrap="square" rtlCol="0">
            <a:spAutoFit/>
          </a:bodyPr>
          <a:lstStyle/>
          <a:p>
            <a:r>
              <a:rPr lang="en-US" sz="900" dirty="0">
                <a:solidFill>
                  <a:schemeClr val="accent2"/>
                </a:solidFill>
              </a:rPr>
              <a:t>(Gopinath, 2021)</a:t>
            </a:r>
          </a:p>
        </p:txBody>
      </p:sp>
      <p:sp>
        <p:nvSpPr>
          <p:cNvPr id="13" name="Footer Placeholder 6">
            <a:extLst>
              <a:ext uri="{FF2B5EF4-FFF2-40B4-BE49-F238E27FC236}">
                <a16:creationId xmlns:a16="http://schemas.microsoft.com/office/drawing/2014/main" id="{3C0FBAD7-E1BA-FC44-A422-BFF50D852AF1}"/>
              </a:ext>
            </a:extLst>
          </p:cNvPr>
          <p:cNvSpPr>
            <a:spLocks noGrp="1"/>
          </p:cNvSpPr>
          <p:nvPr>
            <p:ph type="ftr" sz="quarter" idx="11"/>
          </p:nvPr>
        </p:nvSpPr>
        <p:spPr>
          <a:xfrm>
            <a:off x="2652364" y="4663440"/>
            <a:ext cx="5862986" cy="623322"/>
          </a:xfrm>
        </p:spPr>
        <p:txBody>
          <a:bodyPr/>
          <a:lstStyle/>
          <a:p>
            <a:r>
              <a:rPr lang="en-US" sz="700" dirty="0"/>
              <a:t>Gopinath, D. (2022, January 4). </a:t>
            </a:r>
            <a:r>
              <a:rPr lang="en-US" sz="700" i="1" dirty="0"/>
              <a:t>The Shapley Value for ML Models - Towards Data Science</a:t>
            </a:r>
            <a:r>
              <a:rPr lang="en-US" sz="700" dirty="0"/>
              <a:t>. Medium. Retrieved August 26, 2022, from </a:t>
            </a:r>
            <a:r>
              <a:rPr lang="en-US" sz="700" dirty="0">
                <a:hlinkClick r:id="rId4"/>
              </a:rPr>
              <a:t>https://towardsdatascience.com/the-shapley-value-for-ml-models-f1100bff78d1</a:t>
            </a:r>
            <a:endParaRPr lang="en-US" sz="700" dirty="0"/>
          </a:p>
          <a:p>
            <a:r>
              <a:rPr lang="en-US" sz="700" dirty="0"/>
              <a:t>Molnar, C. (2022, July 12). </a:t>
            </a:r>
            <a:r>
              <a:rPr lang="en-US" sz="700" i="1" dirty="0"/>
              <a:t>9.5 Shapley Values | Interpretable Machine Learning</a:t>
            </a:r>
            <a:r>
              <a:rPr lang="en-US" sz="700" dirty="0"/>
              <a:t>. GitHub. Retrieved August 26, 2022, from https://</a:t>
            </a:r>
            <a:r>
              <a:rPr lang="en-US" sz="700" dirty="0" err="1"/>
              <a:t>christophm.github.io</a:t>
            </a:r>
            <a:r>
              <a:rPr lang="en-US" sz="700" dirty="0"/>
              <a:t>/interpretable-ml-book/</a:t>
            </a:r>
            <a:r>
              <a:rPr lang="en-US" sz="700" dirty="0" err="1"/>
              <a:t>shapley.html</a:t>
            </a:r>
            <a:endParaRPr lang="en-US" sz="700" dirty="0"/>
          </a:p>
          <a:p>
            <a:endParaRPr lang="en-US" sz="700" dirty="0"/>
          </a:p>
          <a:p>
            <a:endParaRPr lang="en-US" dirty="0"/>
          </a:p>
        </p:txBody>
      </p:sp>
    </p:spTree>
    <p:extLst>
      <p:ext uri="{BB962C8B-B14F-4D97-AF65-F5344CB8AC3E}">
        <p14:creationId xmlns:p14="http://schemas.microsoft.com/office/powerpoint/2010/main" val="60792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062-0398-C54E-8B72-7B6DEAE84573}"/>
              </a:ext>
            </a:extLst>
          </p:cNvPr>
          <p:cNvSpPr>
            <a:spLocks noGrp="1"/>
          </p:cNvSpPr>
          <p:nvPr>
            <p:ph type="title"/>
          </p:nvPr>
        </p:nvSpPr>
        <p:spPr/>
        <p:txBody>
          <a:bodyPr/>
          <a:lstStyle/>
          <a:p>
            <a:pPr lvl="2"/>
            <a:r>
              <a:rPr lang="en-US" dirty="0">
                <a:solidFill>
                  <a:schemeClr val="bg1"/>
                </a:solidFill>
              </a:rPr>
              <a:t>About Shapley Values:</a:t>
            </a:r>
            <a:br>
              <a:rPr lang="en-US" dirty="0">
                <a:solidFill>
                  <a:schemeClr val="bg1"/>
                </a:solidFill>
              </a:rPr>
            </a:br>
            <a:r>
              <a:rPr lang="en-US" sz="1400" dirty="0">
                <a:solidFill>
                  <a:schemeClr val="bg1"/>
                </a:solidFill>
              </a:rPr>
              <a:t>How It’s Calculated</a:t>
            </a:r>
          </a:p>
        </p:txBody>
      </p:sp>
      <p:sp>
        <p:nvSpPr>
          <p:cNvPr id="8" name="Slide Number Placeholder 7">
            <a:extLst>
              <a:ext uri="{FF2B5EF4-FFF2-40B4-BE49-F238E27FC236}">
                <a16:creationId xmlns:a16="http://schemas.microsoft.com/office/drawing/2014/main" id="{D8AC881A-FD7A-1047-A31D-51E3CDC30D2C}"/>
              </a:ext>
            </a:extLst>
          </p:cNvPr>
          <p:cNvSpPr>
            <a:spLocks noGrp="1"/>
          </p:cNvSpPr>
          <p:nvPr>
            <p:ph type="sldNum" sz="quarter" idx="12"/>
          </p:nvPr>
        </p:nvSpPr>
        <p:spPr/>
        <p:txBody>
          <a:bodyPr/>
          <a:lstStyle/>
          <a:p>
            <a:fld id="{5339919A-1AF4-8143-B305-C972D12AEE0C}" type="slidenum">
              <a:rPr lang="en-US" smtClean="0"/>
              <a:pPr/>
              <a:t>19</a:t>
            </a:fld>
            <a:endParaRPr lang="en-US"/>
          </a:p>
        </p:txBody>
      </p:sp>
      <p:pic>
        <p:nvPicPr>
          <p:cNvPr id="4" name="Picture 3">
            <a:extLst>
              <a:ext uri="{FF2B5EF4-FFF2-40B4-BE49-F238E27FC236}">
                <a16:creationId xmlns:a16="http://schemas.microsoft.com/office/drawing/2014/main" id="{392639BC-29DE-2947-B941-AA62AEF9E4DA}"/>
              </a:ext>
            </a:extLst>
          </p:cNvPr>
          <p:cNvPicPr>
            <a:picLocks noChangeAspect="1"/>
          </p:cNvPicPr>
          <p:nvPr/>
        </p:nvPicPr>
        <p:blipFill>
          <a:blip r:embed="rId3"/>
          <a:stretch>
            <a:fillRect/>
          </a:stretch>
        </p:blipFill>
        <p:spPr>
          <a:xfrm>
            <a:off x="1219200" y="1273466"/>
            <a:ext cx="6499816" cy="914442"/>
          </a:xfrm>
          <a:prstGeom prst="rect">
            <a:avLst/>
          </a:prstGeom>
        </p:spPr>
      </p:pic>
      <p:sp>
        <p:nvSpPr>
          <p:cNvPr id="10" name="Content Placeholder 2">
            <a:extLst>
              <a:ext uri="{FF2B5EF4-FFF2-40B4-BE49-F238E27FC236}">
                <a16:creationId xmlns:a16="http://schemas.microsoft.com/office/drawing/2014/main" id="{E04F2651-3879-FA41-ADF9-E6FE0F437DEE}"/>
              </a:ext>
            </a:extLst>
          </p:cNvPr>
          <p:cNvSpPr txBox="1">
            <a:spLocks/>
          </p:cNvSpPr>
          <p:nvPr/>
        </p:nvSpPr>
        <p:spPr>
          <a:xfrm>
            <a:off x="1219200" y="2421402"/>
            <a:ext cx="6993704" cy="2086283"/>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bg2"/>
                </a:solidFill>
              </a:rPr>
              <a:t>Understanding the formula</a:t>
            </a:r>
          </a:p>
          <a:p>
            <a:pPr lvl="3"/>
            <a:r>
              <a:rPr lang="en-US" b="1" dirty="0">
                <a:solidFill>
                  <a:schemeClr val="tx1"/>
                </a:solidFill>
              </a:rPr>
              <a:t>Φ </a:t>
            </a:r>
            <a:r>
              <a:rPr lang="en-US" dirty="0">
                <a:solidFill>
                  <a:schemeClr val="tx1"/>
                </a:solidFill>
              </a:rPr>
              <a:t>(Phi)</a:t>
            </a:r>
            <a:r>
              <a:rPr lang="en-US" b="1" dirty="0">
                <a:solidFill>
                  <a:schemeClr val="tx1"/>
                </a:solidFill>
              </a:rPr>
              <a:t>:</a:t>
            </a:r>
            <a:r>
              <a:rPr lang="en-US" dirty="0">
                <a:solidFill>
                  <a:schemeClr val="tx1"/>
                </a:solidFill>
              </a:rPr>
              <a:t> </a:t>
            </a:r>
            <a:r>
              <a:rPr lang="en-US" sz="1200" dirty="0"/>
              <a:t>measure of association of two binary variables (classification)</a:t>
            </a:r>
          </a:p>
          <a:p>
            <a:pPr lvl="3"/>
            <a:r>
              <a:rPr lang="en-US" b="1" i="1" dirty="0">
                <a:solidFill>
                  <a:schemeClr val="tx1"/>
                </a:solidFill>
              </a:rPr>
              <a:t>S</a:t>
            </a:r>
            <a:r>
              <a:rPr lang="en-US" b="1" dirty="0">
                <a:solidFill>
                  <a:schemeClr val="tx1"/>
                </a:solidFill>
              </a:rPr>
              <a:t>: </a:t>
            </a:r>
            <a:r>
              <a:rPr lang="en-US" sz="1200" dirty="0"/>
              <a:t>coalition/subset of players (combination of features with &amp; without player </a:t>
            </a:r>
            <a:r>
              <a:rPr lang="en-US" sz="1200" b="1" i="1" dirty="0" err="1"/>
              <a:t>i</a:t>
            </a:r>
            <a:r>
              <a:rPr lang="en-US" sz="1200" dirty="0"/>
              <a:t>)</a:t>
            </a:r>
          </a:p>
          <a:p>
            <a:pPr lvl="3"/>
            <a:r>
              <a:rPr lang="en-US" b="1" i="1" dirty="0">
                <a:solidFill>
                  <a:schemeClr val="tx1"/>
                </a:solidFill>
              </a:rPr>
              <a:t>N</a:t>
            </a:r>
            <a:r>
              <a:rPr lang="en-US" b="1" dirty="0">
                <a:solidFill>
                  <a:schemeClr val="tx1"/>
                </a:solidFill>
              </a:rPr>
              <a:t>:  </a:t>
            </a:r>
            <a:r>
              <a:rPr lang="en-US" sz="1200" dirty="0"/>
              <a:t>total number of players</a:t>
            </a:r>
            <a:endParaRPr lang="en-US" sz="1200" i="1" dirty="0"/>
          </a:p>
          <a:p>
            <a:pPr lvl="3"/>
            <a:r>
              <a:rPr lang="en-US" b="1" i="1" dirty="0" err="1">
                <a:solidFill>
                  <a:schemeClr val="tx1"/>
                </a:solidFill>
              </a:rPr>
              <a:t>i</a:t>
            </a:r>
            <a:r>
              <a:rPr lang="en-US" b="1" dirty="0">
                <a:solidFill>
                  <a:schemeClr val="tx1"/>
                </a:solidFill>
              </a:rPr>
              <a:t>:</a:t>
            </a:r>
            <a:r>
              <a:rPr lang="en-US" dirty="0">
                <a:solidFill>
                  <a:schemeClr val="tx1"/>
                </a:solidFill>
              </a:rPr>
              <a:t> </a:t>
            </a:r>
            <a:r>
              <a:rPr lang="en-US" sz="1200" dirty="0"/>
              <a:t>player (feature values of the instance at contribute to the gain)</a:t>
            </a:r>
          </a:p>
          <a:p>
            <a:pPr lvl="3"/>
            <a:r>
              <a:rPr lang="en-US" b="1" i="1" dirty="0">
                <a:solidFill>
                  <a:schemeClr val="tx1"/>
                </a:solidFill>
              </a:rPr>
              <a:t>v</a:t>
            </a:r>
            <a:r>
              <a:rPr lang="en-US" b="1" dirty="0">
                <a:solidFill>
                  <a:schemeClr val="tx1"/>
                </a:solidFill>
              </a:rPr>
              <a:t>: </a:t>
            </a:r>
            <a:r>
              <a:rPr lang="en-US" sz="1200" dirty="0"/>
              <a:t>real-value payoff of the prediction from the features involved </a:t>
            </a:r>
            <a:endParaRPr lang="en-US" sz="1200" i="1" dirty="0"/>
          </a:p>
        </p:txBody>
      </p:sp>
      <p:sp>
        <p:nvSpPr>
          <p:cNvPr id="11" name="TextBox 10">
            <a:extLst>
              <a:ext uri="{FF2B5EF4-FFF2-40B4-BE49-F238E27FC236}">
                <a16:creationId xmlns:a16="http://schemas.microsoft.com/office/drawing/2014/main" id="{12DAC9D4-1601-534D-B88E-56E40CFBDF15}"/>
              </a:ext>
            </a:extLst>
          </p:cNvPr>
          <p:cNvSpPr txBox="1"/>
          <p:nvPr/>
        </p:nvSpPr>
        <p:spPr>
          <a:xfrm>
            <a:off x="6576016" y="1956600"/>
            <a:ext cx="1143000" cy="230832"/>
          </a:xfrm>
          <a:prstGeom prst="rect">
            <a:avLst/>
          </a:prstGeom>
          <a:noFill/>
        </p:spPr>
        <p:txBody>
          <a:bodyPr wrap="square" rtlCol="0">
            <a:spAutoFit/>
          </a:bodyPr>
          <a:lstStyle/>
          <a:p>
            <a:r>
              <a:rPr lang="en-US" sz="900" dirty="0">
                <a:solidFill>
                  <a:schemeClr val="accent2"/>
                </a:solidFill>
              </a:rPr>
              <a:t>(Gopinath, 2021)</a:t>
            </a:r>
          </a:p>
        </p:txBody>
      </p:sp>
      <p:sp>
        <p:nvSpPr>
          <p:cNvPr id="9" name="Footer Placeholder 6">
            <a:extLst>
              <a:ext uri="{FF2B5EF4-FFF2-40B4-BE49-F238E27FC236}">
                <a16:creationId xmlns:a16="http://schemas.microsoft.com/office/drawing/2014/main" id="{67A01509-0208-604E-9C48-5247E038FF57}"/>
              </a:ext>
            </a:extLst>
          </p:cNvPr>
          <p:cNvSpPr>
            <a:spLocks noGrp="1"/>
          </p:cNvSpPr>
          <p:nvPr>
            <p:ph type="ftr" sz="quarter" idx="11"/>
          </p:nvPr>
        </p:nvSpPr>
        <p:spPr>
          <a:xfrm>
            <a:off x="2652364" y="4663440"/>
            <a:ext cx="5862986" cy="623322"/>
          </a:xfrm>
        </p:spPr>
        <p:txBody>
          <a:bodyPr/>
          <a:lstStyle/>
          <a:p>
            <a:r>
              <a:rPr lang="en-US" sz="700" dirty="0"/>
              <a:t>Gopinath, D. (2022, January 4). </a:t>
            </a:r>
            <a:r>
              <a:rPr lang="en-US" sz="700" i="1" dirty="0"/>
              <a:t>The Shapley Value for ML Models - Towards Data Science</a:t>
            </a:r>
            <a:r>
              <a:rPr lang="en-US" sz="700" dirty="0"/>
              <a:t>. Medium. Retrieved August 26, 2022, from </a:t>
            </a:r>
            <a:r>
              <a:rPr lang="en-US" sz="700" dirty="0">
                <a:hlinkClick r:id="rId4"/>
              </a:rPr>
              <a:t>https://towardsdatascience.com/the-shapley-value-for-ml-models-f1100bff78d1</a:t>
            </a:r>
            <a:endParaRPr lang="en-US" sz="700" dirty="0"/>
          </a:p>
          <a:p>
            <a:r>
              <a:rPr lang="en-US" sz="700" dirty="0"/>
              <a:t>Molnar, C. (2022, July 12). </a:t>
            </a:r>
            <a:r>
              <a:rPr lang="en-US" sz="700" i="1" dirty="0"/>
              <a:t>9.5 Shapley Values | Interpretable Machine Learning</a:t>
            </a:r>
            <a:r>
              <a:rPr lang="en-US" sz="700" dirty="0"/>
              <a:t>. GitHub. Retrieved August 26, 2022, from https://</a:t>
            </a:r>
            <a:r>
              <a:rPr lang="en-US" sz="700" dirty="0" err="1"/>
              <a:t>christophm.github.io</a:t>
            </a:r>
            <a:r>
              <a:rPr lang="en-US" sz="700" dirty="0"/>
              <a:t>/interpretable-ml-book/</a:t>
            </a:r>
            <a:r>
              <a:rPr lang="en-US" sz="700" dirty="0" err="1"/>
              <a:t>shapley.html</a:t>
            </a:r>
            <a:endParaRPr lang="en-US" sz="700" dirty="0"/>
          </a:p>
          <a:p>
            <a:endParaRPr lang="en-US" sz="700" dirty="0"/>
          </a:p>
          <a:p>
            <a:endParaRPr lang="en-US" dirty="0"/>
          </a:p>
        </p:txBody>
      </p:sp>
    </p:spTree>
    <p:extLst>
      <p:ext uri="{BB962C8B-B14F-4D97-AF65-F5344CB8AC3E}">
        <p14:creationId xmlns:p14="http://schemas.microsoft.com/office/powerpoint/2010/main" val="3105418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FC35E-F42A-AE4A-ACFC-45B9299BC963}"/>
              </a:ext>
            </a:extLst>
          </p:cNvPr>
          <p:cNvSpPr>
            <a:spLocks noGrp="1"/>
          </p:cNvSpPr>
          <p:nvPr>
            <p:ph type="title"/>
          </p:nvPr>
        </p:nvSpPr>
        <p:spPr/>
        <p:txBody>
          <a:bodyPr/>
          <a:lstStyle/>
          <a:p>
            <a:r>
              <a:rPr lang="en-US" dirty="0"/>
              <a:t>Acknowledgments</a:t>
            </a:r>
          </a:p>
        </p:txBody>
      </p:sp>
      <p:sp>
        <p:nvSpPr>
          <p:cNvPr id="4" name="Footer Placeholder 3">
            <a:extLst>
              <a:ext uri="{FF2B5EF4-FFF2-40B4-BE49-F238E27FC236}">
                <a16:creationId xmlns:a16="http://schemas.microsoft.com/office/drawing/2014/main" id="{95DFFDE7-32CF-F841-9922-25278F6958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00D554-6F2F-984B-9D43-BFAFB735DEFF}"/>
              </a:ext>
            </a:extLst>
          </p:cNvPr>
          <p:cNvSpPr>
            <a:spLocks noGrp="1"/>
          </p:cNvSpPr>
          <p:nvPr>
            <p:ph type="sldNum" sz="quarter" idx="12"/>
          </p:nvPr>
        </p:nvSpPr>
        <p:spPr/>
        <p:txBody>
          <a:bodyPr/>
          <a:lstStyle/>
          <a:p>
            <a:fld id="{5339919A-1AF4-8143-B305-C972D12AEE0C}" type="slidenum">
              <a:rPr lang="en-US" smtClean="0"/>
              <a:t>2</a:t>
            </a:fld>
            <a:endParaRPr lang="en-US"/>
          </a:p>
        </p:txBody>
      </p:sp>
      <p:sp>
        <p:nvSpPr>
          <p:cNvPr id="6" name="Content Placeholder 2">
            <a:extLst>
              <a:ext uri="{FF2B5EF4-FFF2-40B4-BE49-F238E27FC236}">
                <a16:creationId xmlns:a16="http://schemas.microsoft.com/office/drawing/2014/main" id="{8311764A-8A38-8149-8C82-1DD6E7834AE5}"/>
              </a:ext>
            </a:extLst>
          </p:cNvPr>
          <p:cNvSpPr>
            <a:spLocks noGrp="1"/>
          </p:cNvSpPr>
          <p:nvPr>
            <p:ph idx="1"/>
          </p:nvPr>
        </p:nvSpPr>
        <p:spPr>
          <a:xfrm>
            <a:off x="1066800" y="1047750"/>
            <a:ext cx="6858000" cy="3429000"/>
          </a:xfrm>
        </p:spPr>
        <p:txBody>
          <a:bodyPr/>
          <a:lstStyle/>
          <a:p>
            <a:pPr marL="0" lvl="2" indent="0">
              <a:buNone/>
            </a:pPr>
            <a:r>
              <a:rPr lang="en-US" sz="1100" dirty="0">
                <a:solidFill>
                  <a:schemeClr val="tx1"/>
                </a:solidFill>
              </a:rPr>
              <a:t>This project is the one I can confidently and proudly call an achievement. I have struggled with my career path and thanks to this, I may have found a new interest to pursue. Even though the code I’ve created may be unfinished, I’ve invested a great deal of effort to put out my best work for what little real coding experience I’ve had.</a:t>
            </a:r>
          </a:p>
          <a:p>
            <a:pPr marL="0" lvl="2" indent="0">
              <a:buNone/>
            </a:pPr>
            <a:endParaRPr lang="en-US" sz="1100" dirty="0">
              <a:solidFill>
                <a:schemeClr val="tx1"/>
              </a:solidFill>
            </a:endParaRPr>
          </a:p>
          <a:p>
            <a:pPr marL="0" lvl="2" indent="0">
              <a:buNone/>
            </a:pPr>
            <a:r>
              <a:rPr lang="en-US" sz="1100" dirty="0">
                <a:solidFill>
                  <a:schemeClr val="tx1"/>
                </a:solidFill>
              </a:rPr>
              <a:t>I’d love to express my deepest appreciation to my mentor, </a:t>
            </a:r>
            <a:r>
              <a:rPr lang="en-US" sz="1100" b="1" dirty="0">
                <a:solidFill>
                  <a:schemeClr val="tx1"/>
                </a:solidFill>
              </a:rPr>
              <a:t>Dr. Ryan </a:t>
            </a:r>
            <a:r>
              <a:rPr lang="en-US" sz="1100" b="1" dirty="0" err="1">
                <a:solidFill>
                  <a:schemeClr val="tx1"/>
                </a:solidFill>
              </a:rPr>
              <a:t>Urbanowicz</a:t>
            </a:r>
            <a:r>
              <a:rPr lang="en-US" sz="1100" dirty="0">
                <a:solidFill>
                  <a:schemeClr val="tx1"/>
                </a:solidFill>
              </a:rPr>
              <a:t>, for guiding me patiently through this project, fully knowing I’m new to this field and have little experience. I would also like to extend my warmest thanks to my </a:t>
            </a:r>
            <a:r>
              <a:rPr lang="en-US" sz="1100" b="1" dirty="0">
                <a:solidFill>
                  <a:schemeClr val="tx1"/>
                </a:solidFill>
              </a:rPr>
              <a:t>mentor’s colleagues </a:t>
            </a:r>
            <a:r>
              <a:rPr lang="en-US" sz="1100" dirty="0">
                <a:solidFill>
                  <a:schemeClr val="tx1"/>
                </a:solidFill>
              </a:rPr>
              <a:t>for helping me out when I came to them for questions. Lastly, I’m extremely grateful the </a:t>
            </a:r>
            <a:r>
              <a:rPr lang="en-US" sz="1100" b="1" dirty="0">
                <a:solidFill>
                  <a:schemeClr val="tx1"/>
                </a:solidFill>
              </a:rPr>
              <a:t>those in charge of the INSPIRE Program </a:t>
            </a:r>
            <a:r>
              <a:rPr lang="en-US" sz="1100" dirty="0">
                <a:solidFill>
                  <a:schemeClr val="tx1"/>
                </a:solidFill>
              </a:rPr>
              <a:t>for accepting me into this wonderful program and believed in my abilities based on my academic background.</a:t>
            </a:r>
          </a:p>
          <a:p>
            <a:pPr marL="0" lvl="2" indent="0">
              <a:buNone/>
            </a:pPr>
            <a:endParaRPr lang="en-US" sz="1100" dirty="0">
              <a:solidFill>
                <a:schemeClr val="tx1"/>
              </a:solidFill>
            </a:endParaRPr>
          </a:p>
          <a:p>
            <a:pPr marL="0" lvl="2" indent="0">
              <a:buNone/>
            </a:pPr>
            <a:r>
              <a:rPr lang="en-US" sz="1100" dirty="0">
                <a:solidFill>
                  <a:schemeClr val="tx1"/>
                </a:solidFill>
              </a:rPr>
              <a:t>It has been such a privilege to work under a prestigious healthcare organization that continues to be a leader in R&amp;D for the industry. This research project has been a fulfilling, learning experience that I will continue to carry with me wherever I go.</a:t>
            </a:r>
            <a:endParaRPr lang="en-US" sz="1100" dirty="0"/>
          </a:p>
        </p:txBody>
      </p:sp>
    </p:spTree>
    <p:extLst>
      <p:ext uri="{BB962C8B-B14F-4D97-AF65-F5344CB8AC3E}">
        <p14:creationId xmlns:p14="http://schemas.microsoft.com/office/powerpoint/2010/main" val="158682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062-0398-C54E-8B72-7B6DEAE84573}"/>
              </a:ext>
            </a:extLst>
          </p:cNvPr>
          <p:cNvSpPr>
            <a:spLocks noGrp="1"/>
          </p:cNvSpPr>
          <p:nvPr>
            <p:ph type="title"/>
          </p:nvPr>
        </p:nvSpPr>
        <p:spPr/>
        <p:txBody>
          <a:bodyPr/>
          <a:lstStyle/>
          <a:p>
            <a:pPr lvl="2"/>
            <a:r>
              <a:rPr lang="en-US" dirty="0">
                <a:solidFill>
                  <a:schemeClr val="bg1"/>
                </a:solidFill>
              </a:rPr>
              <a:t>About Shapley Values:</a:t>
            </a:r>
            <a:br>
              <a:rPr lang="en-US" dirty="0">
                <a:solidFill>
                  <a:schemeClr val="bg1"/>
                </a:solidFill>
              </a:rPr>
            </a:br>
            <a:r>
              <a:rPr lang="en-US" sz="1400" dirty="0">
                <a:solidFill>
                  <a:schemeClr val="bg1"/>
                </a:solidFill>
              </a:rPr>
              <a:t>How It’s Calculated (cont.)</a:t>
            </a:r>
          </a:p>
        </p:txBody>
      </p:sp>
      <p:sp>
        <p:nvSpPr>
          <p:cNvPr id="8" name="Slide Number Placeholder 7">
            <a:extLst>
              <a:ext uri="{FF2B5EF4-FFF2-40B4-BE49-F238E27FC236}">
                <a16:creationId xmlns:a16="http://schemas.microsoft.com/office/drawing/2014/main" id="{D8AC881A-FD7A-1047-A31D-51E3CDC30D2C}"/>
              </a:ext>
            </a:extLst>
          </p:cNvPr>
          <p:cNvSpPr>
            <a:spLocks noGrp="1"/>
          </p:cNvSpPr>
          <p:nvPr>
            <p:ph type="sldNum" sz="quarter" idx="12"/>
          </p:nvPr>
        </p:nvSpPr>
        <p:spPr/>
        <p:txBody>
          <a:bodyPr/>
          <a:lstStyle/>
          <a:p>
            <a:fld id="{5339919A-1AF4-8143-B305-C972D12AEE0C}" type="slidenum">
              <a:rPr lang="en-US" smtClean="0"/>
              <a:pPr/>
              <a:t>20</a:t>
            </a:fld>
            <a:endParaRPr lang="en-US"/>
          </a:p>
        </p:txBody>
      </p:sp>
      <p:pic>
        <p:nvPicPr>
          <p:cNvPr id="4" name="Picture 3">
            <a:extLst>
              <a:ext uri="{FF2B5EF4-FFF2-40B4-BE49-F238E27FC236}">
                <a16:creationId xmlns:a16="http://schemas.microsoft.com/office/drawing/2014/main" id="{392639BC-29DE-2947-B941-AA62AEF9E4DA}"/>
              </a:ext>
            </a:extLst>
          </p:cNvPr>
          <p:cNvPicPr>
            <a:picLocks noChangeAspect="1"/>
          </p:cNvPicPr>
          <p:nvPr/>
        </p:nvPicPr>
        <p:blipFill>
          <a:blip r:embed="rId3"/>
          <a:stretch>
            <a:fillRect/>
          </a:stretch>
        </p:blipFill>
        <p:spPr>
          <a:xfrm>
            <a:off x="1219200" y="1273466"/>
            <a:ext cx="6499816" cy="914442"/>
          </a:xfrm>
          <a:prstGeom prst="rect">
            <a:avLst/>
          </a:prstGeom>
        </p:spPr>
      </p:pic>
      <p:sp>
        <p:nvSpPr>
          <p:cNvPr id="11" name="TextBox 10">
            <a:extLst>
              <a:ext uri="{FF2B5EF4-FFF2-40B4-BE49-F238E27FC236}">
                <a16:creationId xmlns:a16="http://schemas.microsoft.com/office/drawing/2014/main" id="{12DAC9D4-1601-534D-B88E-56E40CFBDF15}"/>
              </a:ext>
            </a:extLst>
          </p:cNvPr>
          <p:cNvSpPr txBox="1"/>
          <p:nvPr/>
        </p:nvSpPr>
        <p:spPr>
          <a:xfrm>
            <a:off x="6576016" y="1956600"/>
            <a:ext cx="1143000" cy="230832"/>
          </a:xfrm>
          <a:prstGeom prst="rect">
            <a:avLst/>
          </a:prstGeom>
          <a:noFill/>
        </p:spPr>
        <p:txBody>
          <a:bodyPr wrap="square" rtlCol="0">
            <a:spAutoFit/>
          </a:bodyPr>
          <a:lstStyle/>
          <a:p>
            <a:r>
              <a:rPr lang="en-US" sz="900" dirty="0">
                <a:solidFill>
                  <a:schemeClr val="accent2"/>
                </a:solidFill>
              </a:rPr>
              <a:t>(Gopinath, 2021)</a:t>
            </a:r>
          </a:p>
        </p:txBody>
      </p:sp>
      <p:sp>
        <p:nvSpPr>
          <p:cNvPr id="9" name="Content Placeholder 2">
            <a:extLst>
              <a:ext uri="{FF2B5EF4-FFF2-40B4-BE49-F238E27FC236}">
                <a16:creationId xmlns:a16="http://schemas.microsoft.com/office/drawing/2014/main" id="{3203A834-ECC6-5B4C-8AC9-20B60BB64705}"/>
              </a:ext>
            </a:extLst>
          </p:cNvPr>
          <p:cNvSpPr txBox="1">
            <a:spLocks/>
          </p:cNvSpPr>
          <p:nvPr/>
        </p:nvSpPr>
        <p:spPr>
          <a:xfrm>
            <a:off x="1295400" y="2545038"/>
            <a:ext cx="5943600" cy="1626912"/>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bg2"/>
                </a:solidFill>
              </a:rPr>
              <a:t>Calculating Shapley Values</a:t>
            </a:r>
          </a:p>
          <a:p>
            <a:pPr lvl="3"/>
            <a:r>
              <a:rPr lang="en-US" dirty="0"/>
              <a:t>Calculated by computing a weighted average of each feature across all coalitions (feature combinations) </a:t>
            </a:r>
          </a:p>
          <a:p>
            <a:pPr lvl="3"/>
            <a:r>
              <a:rPr lang="en-US" dirty="0"/>
              <a:t>Compares marginal contribution (Shapley value) of each feature to the model's overall predicted score</a:t>
            </a:r>
          </a:p>
          <a:p>
            <a:pPr marL="0" lvl="2" indent="0">
              <a:buNone/>
            </a:pPr>
            <a:endParaRPr lang="en-US" b="1" dirty="0">
              <a:solidFill>
                <a:schemeClr val="tx1"/>
              </a:solidFill>
            </a:endParaRPr>
          </a:p>
        </p:txBody>
      </p:sp>
      <p:sp>
        <p:nvSpPr>
          <p:cNvPr id="10" name="Footer Placeholder 6">
            <a:extLst>
              <a:ext uri="{FF2B5EF4-FFF2-40B4-BE49-F238E27FC236}">
                <a16:creationId xmlns:a16="http://schemas.microsoft.com/office/drawing/2014/main" id="{F8E316E9-2C5D-9C4A-BA75-A48E56368ABF}"/>
              </a:ext>
            </a:extLst>
          </p:cNvPr>
          <p:cNvSpPr>
            <a:spLocks noGrp="1"/>
          </p:cNvSpPr>
          <p:nvPr>
            <p:ph type="ftr" sz="quarter" idx="11"/>
          </p:nvPr>
        </p:nvSpPr>
        <p:spPr>
          <a:xfrm>
            <a:off x="2652364" y="4691628"/>
            <a:ext cx="5862986" cy="623322"/>
          </a:xfrm>
        </p:spPr>
        <p:txBody>
          <a:bodyPr/>
          <a:lstStyle/>
          <a:p>
            <a:r>
              <a:rPr lang="en-US" sz="700" dirty="0"/>
              <a:t>Gopinath, D. (2022, January 4). </a:t>
            </a:r>
            <a:r>
              <a:rPr lang="en-US" sz="700" i="1" dirty="0"/>
              <a:t>The Shapley Value for ML Models - Towards Data Science</a:t>
            </a:r>
            <a:r>
              <a:rPr lang="en-US" sz="700" dirty="0"/>
              <a:t>. Medium. Retrieved August 26, 2022, from </a:t>
            </a:r>
            <a:r>
              <a:rPr lang="en-US" sz="700" dirty="0">
                <a:hlinkClick r:id="rId4"/>
              </a:rPr>
              <a:t>https://towardsdatascience.com/the-shapley-value-for-ml-models-f1100bff78d1</a:t>
            </a:r>
            <a:endParaRPr lang="en-US" sz="700" dirty="0"/>
          </a:p>
          <a:p>
            <a:r>
              <a:rPr lang="en-US" sz="700" dirty="0"/>
              <a:t>Molnar, C. (2022, July 12). </a:t>
            </a:r>
            <a:r>
              <a:rPr lang="en-US" sz="700" i="1" dirty="0"/>
              <a:t>9.5 Shapley Values | Interpretable Machine Learning</a:t>
            </a:r>
            <a:r>
              <a:rPr lang="en-US" sz="700" dirty="0"/>
              <a:t>. GitHub. Retrieved August 26, 2022, from https://</a:t>
            </a:r>
            <a:r>
              <a:rPr lang="en-US" sz="700" dirty="0" err="1"/>
              <a:t>christophm.github.io</a:t>
            </a:r>
            <a:r>
              <a:rPr lang="en-US" sz="700" dirty="0"/>
              <a:t>/interpretable-ml-book/</a:t>
            </a:r>
            <a:r>
              <a:rPr lang="en-US" sz="700" dirty="0" err="1"/>
              <a:t>shapley.html</a:t>
            </a:r>
            <a:endParaRPr lang="en-US" sz="700" dirty="0"/>
          </a:p>
          <a:p>
            <a:endParaRPr lang="en-US" sz="700" dirty="0"/>
          </a:p>
          <a:p>
            <a:endParaRPr lang="en-US" dirty="0"/>
          </a:p>
        </p:txBody>
      </p:sp>
    </p:spTree>
    <p:extLst>
      <p:ext uri="{BB962C8B-B14F-4D97-AF65-F5344CB8AC3E}">
        <p14:creationId xmlns:p14="http://schemas.microsoft.com/office/powerpoint/2010/main" val="263004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062-0398-C54E-8B72-7B6DEAE84573}"/>
              </a:ext>
            </a:extLst>
          </p:cNvPr>
          <p:cNvSpPr>
            <a:spLocks noGrp="1"/>
          </p:cNvSpPr>
          <p:nvPr>
            <p:ph type="title"/>
          </p:nvPr>
        </p:nvSpPr>
        <p:spPr/>
        <p:txBody>
          <a:bodyPr/>
          <a:lstStyle/>
          <a:p>
            <a:pPr lvl="2"/>
            <a:r>
              <a:rPr lang="en-US" dirty="0">
                <a:solidFill>
                  <a:schemeClr val="bg1"/>
                </a:solidFill>
              </a:rPr>
              <a:t>About Shapley Values:</a:t>
            </a:r>
            <a:br>
              <a:rPr lang="en-US" dirty="0">
                <a:solidFill>
                  <a:schemeClr val="bg1"/>
                </a:solidFill>
              </a:rPr>
            </a:br>
            <a:r>
              <a:rPr lang="en-US" sz="1400" dirty="0">
                <a:solidFill>
                  <a:schemeClr val="bg1"/>
                </a:solidFill>
              </a:rPr>
              <a:t>How It’s Calculated (cont.)</a:t>
            </a:r>
          </a:p>
        </p:txBody>
      </p:sp>
      <p:sp>
        <p:nvSpPr>
          <p:cNvPr id="8" name="Slide Number Placeholder 7">
            <a:extLst>
              <a:ext uri="{FF2B5EF4-FFF2-40B4-BE49-F238E27FC236}">
                <a16:creationId xmlns:a16="http://schemas.microsoft.com/office/drawing/2014/main" id="{D8AC881A-FD7A-1047-A31D-51E3CDC30D2C}"/>
              </a:ext>
            </a:extLst>
          </p:cNvPr>
          <p:cNvSpPr>
            <a:spLocks noGrp="1"/>
          </p:cNvSpPr>
          <p:nvPr>
            <p:ph type="sldNum" sz="quarter" idx="12"/>
          </p:nvPr>
        </p:nvSpPr>
        <p:spPr/>
        <p:txBody>
          <a:bodyPr/>
          <a:lstStyle/>
          <a:p>
            <a:fld id="{5339919A-1AF4-8143-B305-C972D12AEE0C}" type="slidenum">
              <a:rPr lang="en-US" smtClean="0"/>
              <a:pPr/>
              <a:t>21</a:t>
            </a:fld>
            <a:endParaRPr lang="en-US"/>
          </a:p>
        </p:txBody>
      </p:sp>
      <p:pic>
        <p:nvPicPr>
          <p:cNvPr id="4" name="Picture 3">
            <a:extLst>
              <a:ext uri="{FF2B5EF4-FFF2-40B4-BE49-F238E27FC236}">
                <a16:creationId xmlns:a16="http://schemas.microsoft.com/office/drawing/2014/main" id="{392639BC-29DE-2947-B941-AA62AEF9E4DA}"/>
              </a:ext>
            </a:extLst>
          </p:cNvPr>
          <p:cNvPicPr>
            <a:picLocks noChangeAspect="1"/>
          </p:cNvPicPr>
          <p:nvPr/>
        </p:nvPicPr>
        <p:blipFill>
          <a:blip r:embed="rId3"/>
          <a:stretch>
            <a:fillRect/>
          </a:stretch>
        </p:blipFill>
        <p:spPr>
          <a:xfrm>
            <a:off x="1371600" y="1200150"/>
            <a:ext cx="6247867" cy="878996"/>
          </a:xfrm>
          <a:prstGeom prst="rect">
            <a:avLst/>
          </a:prstGeom>
        </p:spPr>
      </p:pic>
      <p:sp>
        <p:nvSpPr>
          <p:cNvPr id="11" name="TextBox 10">
            <a:extLst>
              <a:ext uri="{FF2B5EF4-FFF2-40B4-BE49-F238E27FC236}">
                <a16:creationId xmlns:a16="http://schemas.microsoft.com/office/drawing/2014/main" id="{12DAC9D4-1601-534D-B88E-56E40CFBDF15}"/>
              </a:ext>
            </a:extLst>
          </p:cNvPr>
          <p:cNvSpPr txBox="1"/>
          <p:nvPr/>
        </p:nvSpPr>
        <p:spPr>
          <a:xfrm>
            <a:off x="6393095" y="1734540"/>
            <a:ext cx="1143000" cy="230832"/>
          </a:xfrm>
          <a:prstGeom prst="rect">
            <a:avLst/>
          </a:prstGeom>
          <a:noFill/>
        </p:spPr>
        <p:txBody>
          <a:bodyPr wrap="square" rtlCol="0">
            <a:spAutoFit/>
          </a:bodyPr>
          <a:lstStyle/>
          <a:p>
            <a:r>
              <a:rPr lang="en-US" sz="900" dirty="0">
                <a:solidFill>
                  <a:schemeClr val="accent2"/>
                </a:solidFill>
              </a:rPr>
              <a:t>(Gopinath, 2021)</a:t>
            </a:r>
          </a:p>
        </p:txBody>
      </p:sp>
      <p:sp>
        <p:nvSpPr>
          <p:cNvPr id="3" name="Rectangle 2">
            <a:extLst>
              <a:ext uri="{FF2B5EF4-FFF2-40B4-BE49-F238E27FC236}">
                <a16:creationId xmlns:a16="http://schemas.microsoft.com/office/drawing/2014/main" id="{220D36C4-A57B-D548-AC88-3D7A3E9EFCDE}"/>
              </a:ext>
            </a:extLst>
          </p:cNvPr>
          <p:cNvSpPr/>
          <p:nvPr/>
        </p:nvSpPr>
        <p:spPr>
          <a:xfrm>
            <a:off x="1610320" y="2082429"/>
            <a:ext cx="5925775" cy="738664"/>
          </a:xfrm>
          <a:prstGeom prst="rect">
            <a:avLst/>
          </a:prstGeom>
        </p:spPr>
        <p:txBody>
          <a:bodyPr wrap="square">
            <a:spAutoFit/>
          </a:bodyPr>
          <a:lstStyle/>
          <a:p>
            <a:pPr algn="ctr"/>
            <a:r>
              <a:rPr lang="en-US" sz="1400" i="1" dirty="0">
                <a:solidFill>
                  <a:schemeClr val="accent2"/>
                </a:solidFill>
              </a:rPr>
              <a:t>“Shapley value is </a:t>
            </a:r>
            <a:r>
              <a:rPr lang="en-US" sz="1400" i="1" dirty="0"/>
              <a:t>calculated by computing a weighted average payoff gain </a:t>
            </a:r>
            <a:r>
              <a:rPr lang="en-US" sz="1400" i="1" dirty="0">
                <a:solidFill>
                  <a:schemeClr val="accent2"/>
                </a:solidFill>
              </a:rPr>
              <a:t>that player </a:t>
            </a:r>
            <a:r>
              <a:rPr lang="en-US" sz="1400" i="1" dirty="0" err="1">
                <a:solidFill>
                  <a:schemeClr val="accent2"/>
                </a:solidFill>
              </a:rPr>
              <a:t>i</a:t>
            </a:r>
            <a:r>
              <a:rPr lang="en-US" sz="1400" i="1" dirty="0">
                <a:solidFill>
                  <a:schemeClr val="accent2"/>
                </a:solidFill>
              </a:rPr>
              <a:t> provides when included in all coalitions that exclude </a:t>
            </a:r>
            <a:r>
              <a:rPr lang="en-US" sz="1400" i="1" dirty="0" err="1">
                <a:solidFill>
                  <a:schemeClr val="accent2"/>
                </a:solidFill>
              </a:rPr>
              <a:t>i</a:t>
            </a:r>
            <a:r>
              <a:rPr lang="en-US" sz="1400" i="1" dirty="0">
                <a:solidFill>
                  <a:schemeClr val="accent2"/>
                </a:solidFill>
              </a:rPr>
              <a:t>.” – </a:t>
            </a:r>
            <a:r>
              <a:rPr lang="en-US" sz="1400" i="1" dirty="0" err="1">
                <a:solidFill>
                  <a:schemeClr val="accent2"/>
                </a:solidFill>
              </a:rPr>
              <a:t>Divya</a:t>
            </a:r>
            <a:r>
              <a:rPr lang="en-US" sz="1400" i="1" dirty="0">
                <a:solidFill>
                  <a:schemeClr val="accent2"/>
                </a:solidFill>
              </a:rPr>
              <a:t> Gopinath</a:t>
            </a:r>
          </a:p>
        </p:txBody>
      </p:sp>
      <p:sp>
        <p:nvSpPr>
          <p:cNvPr id="6" name="TextBox 5">
            <a:extLst>
              <a:ext uri="{FF2B5EF4-FFF2-40B4-BE49-F238E27FC236}">
                <a16:creationId xmlns:a16="http://schemas.microsoft.com/office/drawing/2014/main" id="{D8D24D41-0736-B644-A6CC-12E060C28A83}"/>
              </a:ext>
            </a:extLst>
          </p:cNvPr>
          <p:cNvSpPr txBox="1"/>
          <p:nvPr/>
        </p:nvSpPr>
        <p:spPr>
          <a:xfrm>
            <a:off x="4782370" y="3744323"/>
            <a:ext cx="360996" cy="307777"/>
          </a:xfrm>
          <a:prstGeom prst="rect">
            <a:avLst/>
          </a:prstGeom>
          <a:noFill/>
        </p:spPr>
        <p:txBody>
          <a:bodyPr wrap="none" rtlCol="0">
            <a:spAutoFit/>
          </a:bodyPr>
          <a:lstStyle/>
          <a:p>
            <a:pPr algn="l"/>
            <a:r>
              <a:rPr lang="en-US" sz="1400" dirty="0">
                <a:sym typeface="Wingdings" pitchFamily="2" charset="2"/>
              </a:rPr>
              <a:t></a:t>
            </a:r>
            <a:endParaRPr lang="en-US" sz="1400" dirty="0"/>
          </a:p>
        </p:txBody>
      </p:sp>
      <p:sp>
        <p:nvSpPr>
          <p:cNvPr id="13" name="TextBox 12">
            <a:extLst>
              <a:ext uri="{FF2B5EF4-FFF2-40B4-BE49-F238E27FC236}">
                <a16:creationId xmlns:a16="http://schemas.microsoft.com/office/drawing/2014/main" id="{A29ED81E-CC08-664B-BD8E-089B6B7BE990}"/>
              </a:ext>
            </a:extLst>
          </p:cNvPr>
          <p:cNvSpPr txBox="1"/>
          <p:nvPr/>
        </p:nvSpPr>
        <p:spPr>
          <a:xfrm>
            <a:off x="1579151" y="3433891"/>
            <a:ext cx="2916382" cy="738664"/>
          </a:xfrm>
          <a:prstGeom prst="rect">
            <a:avLst/>
          </a:prstGeom>
          <a:noFill/>
          <a:ln w="19050">
            <a:solidFill>
              <a:schemeClr val="tx1"/>
            </a:solidFill>
          </a:ln>
        </p:spPr>
        <p:txBody>
          <a:bodyPr wrap="square" rtlCol="0">
            <a:spAutoFit/>
          </a:bodyPr>
          <a:lstStyle/>
          <a:p>
            <a:pPr algn="l"/>
            <a:r>
              <a:rPr lang="en-US" sz="1400" dirty="0">
                <a:solidFill>
                  <a:schemeClr val="bg2"/>
                </a:solidFill>
              </a:rPr>
              <a:t>Computational time for Shapley values increases exponentially for every feature</a:t>
            </a:r>
          </a:p>
        </p:txBody>
      </p:sp>
      <p:pic>
        <p:nvPicPr>
          <p:cNvPr id="15" name="Picture 14">
            <a:extLst>
              <a:ext uri="{FF2B5EF4-FFF2-40B4-BE49-F238E27FC236}">
                <a16:creationId xmlns:a16="http://schemas.microsoft.com/office/drawing/2014/main" id="{0ED460EA-12A1-6A4E-844A-888674F14311}"/>
              </a:ext>
            </a:extLst>
          </p:cNvPr>
          <p:cNvPicPr>
            <a:picLocks noChangeAspect="1"/>
          </p:cNvPicPr>
          <p:nvPr/>
        </p:nvPicPr>
        <p:blipFill>
          <a:blip r:embed="rId4"/>
          <a:stretch>
            <a:fillRect/>
          </a:stretch>
        </p:blipFill>
        <p:spPr>
          <a:xfrm>
            <a:off x="5430203" y="3685867"/>
            <a:ext cx="2182624" cy="422443"/>
          </a:xfrm>
          <a:prstGeom prst="rect">
            <a:avLst/>
          </a:prstGeom>
        </p:spPr>
      </p:pic>
      <p:sp>
        <p:nvSpPr>
          <p:cNvPr id="12" name="Footer Placeholder 6">
            <a:extLst>
              <a:ext uri="{FF2B5EF4-FFF2-40B4-BE49-F238E27FC236}">
                <a16:creationId xmlns:a16="http://schemas.microsoft.com/office/drawing/2014/main" id="{D13D1895-9EA5-EE4B-8CD1-3ECB8ABF2819}"/>
              </a:ext>
            </a:extLst>
          </p:cNvPr>
          <p:cNvSpPr>
            <a:spLocks noGrp="1"/>
          </p:cNvSpPr>
          <p:nvPr>
            <p:ph type="ftr" sz="quarter" idx="11"/>
          </p:nvPr>
        </p:nvSpPr>
        <p:spPr>
          <a:xfrm>
            <a:off x="2652364" y="4661423"/>
            <a:ext cx="5862986" cy="623322"/>
          </a:xfrm>
        </p:spPr>
        <p:txBody>
          <a:bodyPr/>
          <a:lstStyle/>
          <a:p>
            <a:r>
              <a:rPr lang="en-US" sz="700" dirty="0"/>
              <a:t>Gopinath, D. (2022, January 4). </a:t>
            </a:r>
            <a:r>
              <a:rPr lang="en-US" sz="700" i="1" dirty="0"/>
              <a:t>The Shapley Value for ML Models - Towards Data Science</a:t>
            </a:r>
            <a:r>
              <a:rPr lang="en-US" sz="700" dirty="0"/>
              <a:t>. Medium. Retrieved August 26, 2022, from </a:t>
            </a:r>
            <a:r>
              <a:rPr lang="en-US" sz="700" dirty="0">
                <a:hlinkClick r:id="rId5"/>
              </a:rPr>
              <a:t>https://towardsdatascience.com/the-shapley-value-for-ml-models-f1100bff78d1</a:t>
            </a:r>
            <a:endParaRPr lang="en-US" sz="700" dirty="0"/>
          </a:p>
          <a:p>
            <a:r>
              <a:rPr lang="en-US" sz="700" dirty="0"/>
              <a:t>Molnar, C. (2022, July 12). </a:t>
            </a:r>
            <a:r>
              <a:rPr lang="en-US" sz="700" i="1" dirty="0"/>
              <a:t>9.5 Shapley Values | Interpretable Machine Learning</a:t>
            </a:r>
            <a:r>
              <a:rPr lang="en-US" sz="700" dirty="0"/>
              <a:t>. GitHub. Retrieved August 26, 2022, from https://</a:t>
            </a:r>
            <a:r>
              <a:rPr lang="en-US" sz="700" dirty="0" err="1"/>
              <a:t>christophm.github.io</a:t>
            </a:r>
            <a:r>
              <a:rPr lang="en-US" sz="700" dirty="0"/>
              <a:t>/interpretable-ml-book/</a:t>
            </a:r>
            <a:r>
              <a:rPr lang="en-US" sz="700" dirty="0" err="1"/>
              <a:t>shapley.html</a:t>
            </a:r>
            <a:endParaRPr lang="en-US" sz="700" dirty="0"/>
          </a:p>
          <a:p>
            <a:endParaRPr lang="en-US" sz="700" dirty="0"/>
          </a:p>
          <a:p>
            <a:endParaRPr lang="en-US" dirty="0"/>
          </a:p>
        </p:txBody>
      </p:sp>
    </p:spTree>
    <p:extLst>
      <p:ext uri="{BB962C8B-B14F-4D97-AF65-F5344CB8AC3E}">
        <p14:creationId xmlns:p14="http://schemas.microsoft.com/office/powerpoint/2010/main" val="42241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062-0398-C54E-8B72-7B6DEAE84573}"/>
              </a:ext>
            </a:extLst>
          </p:cNvPr>
          <p:cNvSpPr>
            <a:spLocks noGrp="1"/>
          </p:cNvSpPr>
          <p:nvPr>
            <p:ph type="title"/>
          </p:nvPr>
        </p:nvSpPr>
        <p:spPr/>
        <p:txBody>
          <a:bodyPr/>
          <a:lstStyle/>
          <a:p>
            <a:pPr lvl="2"/>
            <a:r>
              <a:rPr lang="en-US" dirty="0">
                <a:solidFill>
                  <a:schemeClr val="bg1"/>
                </a:solidFill>
              </a:rPr>
              <a:t>About Shapley Values:</a:t>
            </a:r>
            <a:br>
              <a:rPr lang="en-US" dirty="0">
                <a:solidFill>
                  <a:schemeClr val="bg1"/>
                </a:solidFill>
              </a:rPr>
            </a:br>
            <a:r>
              <a:rPr lang="en-US" sz="1400" dirty="0">
                <a:solidFill>
                  <a:schemeClr val="bg1"/>
                </a:solidFill>
              </a:rPr>
              <a:t>Understanding the 4 Principles</a:t>
            </a:r>
          </a:p>
        </p:txBody>
      </p:sp>
      <p:sp>
        <p:nvSpPr>
          <p:cNvPr id="8" name="Slide Number Placeholder 7">
            <a:extLst>
              <a:ext uri="{FF2B5EF4-FFF2-40B4-BE49-F238E27FC236}">
                <a16:creationId xmlns:a16="http://schemas.microsoft.com/office/drawing/2014/main" id="{D8AC881A-FD7A-1047-A31D-51E3CDC30D2C}"/>
              </a:ext>
            </a:extLst>
          </p:cNvPr>
          <p:cNvSpPr>
            <a:spLocks noGrp="1"/>
          </p:cNvSpPr>
          <p:nvPr>
            <p:ph type="sldNum" sz="quarter" idx="12"/>
          </p:nvPr>
        </p:nvSpPr>
        <p:spPr/>
        <p:txBody>
          <a:bodyPr/>
          <a:lstStyle/>
          <a:p>
            <a:fld id="{5339919A-1AF4-8143-B305-C972D12AEE0C}" type="slidenum">
              <a:rPr lang="en-US" smtClean="0"/>
              <a:pPr/>
              <a:t>22</a:t>
            </a:fld>
            <a:endParaRPr lang="en-US"/>
          </a:p>
        </p:txBody>
      </p:sp>
      <p:sp>
        <p:nvSpPr>
          <p:cNvPr id="9" name="Content Placeholder 2">
            <a:extLst>
              <a:ext uri="{FF2B5EF4-FFF2-40B4-BE49-F238E27FC236}">
                <a16:creationId xmlns:a16="http://schemas.microsoft.com/office/drawing/2014/main" id="{44F78534-6B11-2541-94EF-41C4531A9A9A}"/>
              </a:ext>
            </a:extLst>
          </p:cNvPr>
          <p:cNvSpPr txBox="1">
            <a:spLocks/>
          </p:cNvSpPr>
          <p:nvPr/>
        </p:nvSpPr>
        <p:spPr>
          <a:xfrm>
            <a:off x="1228725" y="1276350"/>
            <a:ext cx="6686550" cy="3276600"/>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bg2"/>
                </a:solidFill>
              </a:rPr>
              <a:t>4 Principles of Shapley Values</a:t>
            </a:r>
          </a:p>
          <a:p>
            <a:pPr lvl="3"/>
            <a:r>
              <a:rPr lang="en-US" b="1" dirty="0">
                <a:solidFill>
                  <a:schemeClr val="bg2"/>
                </a:solidFill>
              </a:rPr>
              <a:t>Efficiency</a:t>
            </a:r>
          </a:p>
          <a:p>
            <a:pPr lvl="4"/>
            <a:r>
              <a:rPr lang="en-US" dirty="0"/>
              <a:t>Feature contributions must add up to the difference of prediction for ‘x’ and the average</a:t>
            </a:r>
          </a:p>
          <a:p>
            <a:pPr lvl="4"/>
            <a:r>
              <a:rPr lang="en-US" dirty="0"/>
              <a:t>All Shapley values calculated for each feature should be the sum of the predicted value of the model output/prediction</a:t>
            </a:r>
            <a:endParaRPr lang="en-US" b="1" dirty="0">
              <a:solidFill>
                <a:schemeClr val="tx1"/>
              </a:solidFill>
            </a:endParaRPr>
          </a:p>
          <a:p>
            <a:pPr lvl="3"/>
            <a:r>
              <a:rPr lang="en-US" b="1" dirty="0">
                <a:solidFill>
                  <a:schemeClr val="bg2"/>
                </a:solidFill>
              </a:rPr>
              <a:t>Symmetry</a:t>
            </a:r>
          </a:p>
          <a:p>
            <a:pPr lvl="4"/>
            <a:r>
              <a:rPr lang="en-US" dirty="0"/>
              <a:t>Contribution values of two interchangeable features should be equal regardless of feature name</a:t>
            </a:r>
          </a:p>
          <a:p>
            <a:pPr lvl="4"/>
            <a:r>
              <a:rPr lang="en-US" dirty="0"/>
              <a:t>Simply…Feature names should not change the contributions of the model’s prediction</a:t>
            </a:r>
          </a:p>
        </p:txBody>
      </p:sp>
      <p:sp>
        <p:nvSpPr>
          <p:cNvPr id="5" name="Footer Placeholder 6">
            <a:extLst>
              <a:ext uri="{FF2B5EF4-FFF2-40B4-BE49-F238E27FC236}">
                <a16:creationId xmlns:a16="http://schemas.microsoft.com/office/drawing/2014/main" id="{FDD51288-3014-4141-A52D-19A617C53036}"/>
              </a:ext>
            </a:extLst>
          </p:cNvPr>
          <p:cNvSpPr>
            <a:spLocks noGrp="1"/>
          </p:cNvSpPr>
          <p:nvPr>
            <p:ph type="ftr" sz="quarter" idx="11"/>
          </p:nvPr>
        </p:nvSpPr>
        <p:spPr>
          <a:xfrm>
            <a:off x="3397962" y="4653528"/>
            <a:ext cx="5167122" cy="716757"/>
          </a:xfrm>
        </p:spPr>
        <p:txBody>
          <a:bodyPr/>
          <a:lstStyle/>
          <a:p>
            <a:r>
              <a:rPr lang="en-US" sz="700" dirty="0"/>
              <a:t>Lundberg, S., &amp; Lee, S.-I. (2017</a:t>
            </a:r>
            <a:r>
              <a:rPr lang="el-GR" sz="700" dirty="0"/>
              <a:t>). </a:t>
            </a:r>
            <a:r>
              <a:rPr lang="en-US" sz="700" i="1" dirty="0"/>
              <a:t>A Unified Approach to Interpreting Model Predictions</a:t>
            </a:r>
            <a:r>
              <a:rPr lang="en-US" sz="700" dirty="0"/>
              <a:t>. Retrieved form doi:10.48550/ARXIV.1705.07874</a:t>
            </a:r>
          </a:p>
          <a:p>
            <a:r>
              <a:rPr lang="en-US" sz="700" dirty="0"/>
              <a:t>Molnar, C. (2022, July 12). </a:t>
            </a:r>
            <a:r>
              <a:rPr lang="en-US" sz="700" i="1" dirty="0"/>
              <a:t>9.5 Shapley Values | Interpretable Machine Learning</a:t>
            </a:r>
            <a:r>
              <a:rPr lang="en-US" sz="700" dirty="0"/>
              <a:t>. GitHub. Retrieved August 26, 2022, from https://</a:t>
            </a:r>
            <a:r>
              <a:rPr lang="en-US" sz="700" dirty="0" err="1"/>
              <a:t>christophm.github.io</a:t>
            </a:r>
            <a:r>
              <a:rPr lang="en-US" sz="700" dirty="0"/>
              <a:t>/interpretable-ml-book/</a:t>
            </a:r>
            <a:r>
              <a:rPr lang="en-US" sz="700" dirty="0" err="1"/>
              <a:t>shapley.html</a:t>
            </a:r>
            <a:endParaRPr lang="en-US" sz="700" dirty="0"/>
          </a:p>
          <a:p>
            <a:endParaRPr lang="en-US" sz="700" dirty="0"/>
          </a:p>
          <a:p>
            <a:endParaRPr lang="en-US" dirty="0"/>
          </a:p>
        </p:txBody>
      </p:sp>
    </p:spTree>
    <p:extLst>
      <p:ext uri="{BB962C8B-B14F-4D97-AF65-F5344CB8AC3E}">
        <p14:creationId xmlns:p14="http://schemas.microsoft.com/office/powerpoint/2010/main" val="209810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062-0398-C54E-8B72-7B6DEAE84573}"/>
              </a:ext>
            </a:extLst>
          </p:cNvPr>
          <p:cNvSpPr>
            <a:spLocks noGrp="1"/>
          </p:cNvSpPr>
          <p:nvPr>
            <p:ph type="title"/>
          </p:nvPr>
        </p:nvSpPr>
        <p:spPr/>
        <p:txBody>
          <a:bodyPr/>
          <a:lstStyle/>
          <a:p>
            <a:pPr lvl="2"/>
            <a:r>
              <a:rPr lang="en-US" dirty="0">
                <a:solidFill>
                  <a:schemeClr val="bg1"/>
                </a:solidFill>
              </a:rPr>
              <a:t>Shapley Values:</a:t>
            </a:r>
            <a:br>
              <a:rPr lang="en-US" dirty="0">
                <a:solidFill>
                  <a:schemeClr val="bg1"/>
                </a:solidFill>
              </a:rPr>
            </a:br>
            <a:r>
              <a:rPr lang="en-US" sz="1400" dirty="0">
                <a:solidFill>
                  <a:schemeClr val="bg1"/>
                </a:solidFill>
              </a:rPr>
              <a:t>Understanding the 4 Principles (cont.)</a:t>
            </a:r>
          </a:p>
        </p:txBody>
      </p:sp>
      <p:sp>
        <p:nvSpPr>
          <p:cNvPr id="8" name="Slide Number Placeholder 7">
            <a:extLst>
              <a:ext uri="{FF2B5EF4-FFF2-40B4-BE49-F238E27FC236}">
                <a16:creationId xmlns:a16="http://schemas.microsoft.com/office/drawing/2014/main" id="{D8AC881A-FD7A-1047-A31D-51E3CDC30D2C}"/>
              </a:ext>
            </a:extLst>
          </p:cNvPr>
          <p:cNvSpPr>
            <a:spLocks noGrp="1"/>
          </p:cNvSpPr>
          <p:nvPr>
            <p:ph type="sldNum" sz="quarter" idx="12"/>
          </p:nvPr>
        </p:nvSpPr>
        <p:spPr/>
        <p:txBody>
          <a:bodyPr/>
          <a:lstStyle/>
          <a:p>
            <a:fld id="{5339919A-1AF4-8143-B305-C972D12AEE0C}" type="slidenum">
              <a:rPr lang="en-US" smtClean="0"/>
              <a:pPr/>
              <a:t>23</a:t>
            </a:fld>
            <a:endParaRPr lang="en-US"/>
          </a:p>
        </p:txBody>
      </p:sp>
      <p:sp>
        <p:nvSpPr>
          <p:cNvPr id="9" name="Content Placeholder 2">
            <a:extLst>
              <a:ext uri="{FF2B5EF4-FFF2-40B4-BE49-F238E27FC236}">
                <a16:creationId xmlns:a16="http://schemas.microsoft.com/office/drawing/2014/main" id="{44F78534-6B11-2541-94EF-41C4531A9A9A}"/>
              </a:ext>
            </a:extLst>
          </p:cNvPr>
          <p:cNvSpPr txBox="1">
            <a:spLocks/>
          </p:cNvSpPr>
          <p:nvPr/>
        </p:nvSpPr>
        <p:spPr>
          <a:xfrm>
            <a:off x="1162050" y="1421734"/>
            <a:ext cx="6457950" cy="2861054"/>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3"/>
            <a:r>
              <a:rPr lang="en-US" b="1" dirty="0">
                <a:solidFill>
                  <a:schemeClr val="bg2"/>
                </a:solidFill>
              </a:rPr>
              <a:t>Dummy</a:t>
            </a:r>
          </a:p>
          <a:p>
            <a:pPr lvl="4"/>
            <a:r>
              <a:rPr lang="en-US" dirty="0"/>
              <a:t>Missing</a:t>
            </a:r>
            <a:r>
              <a:rPr lang="en-US" dirty="0">
                <a:solidFill>
                  <a:schemeClr val="tx1"/>
                </a:solidFill>
              </a:rPr>
              <a:t> </a:t>
            </a:r>
            <a:r>
              <a:rPr lang="en-US" dirty="0"/>
              <a:t>features added to any coalition should be given a Shapley Value of 0.0</a:t>
            </a:r>
          </a:p>
          <a:p>
            <a:pPr lvl="4"/>
            <a:r>
              <a:rPr lang="en-US" dirty="0"/>
              <a:t>Should not impact the model’s output prediction</a:t>
            </a:r>
          </a:p>
          <a:p>
            <a:pPr lvl="3"/>
            <a:r>
              <a:rPr lang="en-US" b="1" dirty="0">
                <a:solidFill>
                  <a:schemeClr val="bg2"/>
                </a:solidFill>
              </a:rPr>
              <a:t>Additivity</a:t>
            </a:r>
          </a:p>
          <a:p>
            <a:pPr lvl="4"/>
            <a:r>
              <a:rPr lang="en-US" dirty="0"/>
              <a:t>Shapley value for each coalition is averaged over ‘</a:t>
            </a:r>
            <a:r>
              <a:rPr lang="en-US" i="1" dirty="0"/>
              <a:t>n</a:t>
            </a:r>
            <a:r>
              <a:rPr lang="en-US" dirty="0"/>
              <a:t>’ coalitions in the model → averaged out to get the Shapley value of the feature for that one model </a:t>
            </a:r>
            <a:endParaRPr lang="en-US" b="1" dirty="0">
              <a:solidFill>
                <a:schemeClr val="tx1"/>
              </a:solidFill>
            </a:endParaRPr>
          </a:p>
        </p:txBody>
      </p:sp>
      <p:sp>
        <p:nvSpPr>
          <p:cNvPr id="6" name="Footer Placeholder 6">
            <a:extLst>
              <a:ext uri="{FF2B5EF4-FFF2-40B4-BE49-F238E27FC236}">
                <a16:creationId xmlns:a16="http://schemas.microsoft.com/office/drawing/2014/main" id="{359D0202-10A3-BA4C-888C-EA15BC9F4249}"/>
              </a:ext>
            </a:extLst>
          </p:cNvPr>
          <p:cNvSpPr>
            <a:spLocks noGrp="1"/>
          </p:cNvSpPr>
          <p:nvPr>
            <p:ph type="ftr" sz="quarter" idx="11"/>
          </p:nvPr>
        </p:nvSpPr>
        <p:spPr>
          <a:xfrm>
            <a:off x="3397962" y="4653528"/>
            <a:ext cx="5167122" cy="716757"/>
          </a:xfrm>
        </p:spPr>
        <p:txBody>
          <a:bodyPr/>
          <a:lstStyle/>
          <a:p>
            <a:r>
              <a:rPr lang="en-US" sz="700" dirty="0"/>
              <a:t>Lundberg, S., &amp; Lee, S.-I. (2017</a:t>
            </a:r>
            <a:r>
              <a:rPr lang="el-GR" sz="700" dirty="0"/>
              <a:t>). </a:t>
            </a:r>
            <a:r>
              <a:rPr lang="en-US" sz="700" i="1" dirty="0"/>
              <a:t>A Unified Approach to Interpreting Model Predictions</a:t>
            </a:r>
            <a:r>
              <a:rPr lang="en-US" sz="700" dirty="0"/>
              <a:t>. Retrieved form doi:10.48550/ARXIV.1705.07874</a:t>
            </a:r>
          </a:p>
          <a:p>
            <a:r>
              <a:rPr lang="en-US" sz="700" dirty="0"/>
              <a:t>Molnar, C. (2022, July 12). </a:t>
            </a:r>
            <a:r>
              <a:rPr lang="en-US" sz="700" i="1" dirty="0"/>
              <a:t>9.5 Shapley Values | Interpretable Machine Learning</a:t>
            </a:r>
            <a:r>
              <a:rPr lang="en-US" sz="700" dirty="0"/>
              <a:t>. GitHub. Retrieved August 26, 2022, from https://</a:t>
            </a:r>
            <a:r>
              <a:rPr lang="en-US" sz="700" dirty="0" err="1"/>
              <a:t>christophm.github.io</a:t>
            </a:r>
            <a:r>
              <a:rPr lang="en-US" sz="700" dirty="0"/>
              <a:t>/interpretable-ml-book/</a:t>
            </a:r>
            <a:r>
              <a:rPr lang="en-US" sz="700" dirty="0" err="1"/>
              <a:t>shapley.html</a:t>
            </a:r>
            <a:endParaRPr lang="en-US" sz="700" dirty="0"/>
          </a:p>
          <a:p>
            <a:endParaRPr lang="en-US" sz="700" dirty="0"/>
          </a:p>
          <a:p>
            <a:endParaRPr lang="en-US" dirty="0"/>
          </a:p>
        </p:txBody>
      </p:sp>
    </p:spTree>
    <p:extLst>
      <p:ext uri="{BB962C8B-B14F-4D97-AF65-F5344CB8AC3E}">
        <p14:creationId xmlns:p14="http://schemas.microsoft.com/office/powerpoint/2010/main" val="286843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062-0398-C54E-8B72-7B6DEAE84573}"/>
              </a:ext>
            </a:extLst>
          </p:cNvPr>
          <p:cNvSpPr>
            <a:spLocks noGrp="1"/>
          </p:cNvSpPr>
          <p:nvPr>
            <p:ph type="title"/>
          </p:nvPr>
        </p:nvSpPr>
        <p:spPr/>
        <p:txBody>
          <a:bodyPr/>
          <a:lstStyle/>
          <a:p>
            <a:pPr lvl="2"/>
            <a:r>
              <a:rPr lang="en-US" dirty="0">
                <a:solidFill>
                  <a:schemeClr val="bg1"/>
                </a:solidFill>
              </a:rPr>
              <a:t>Shapley Values:</a:t>
            </a:r>
            <a:br>
              <a:rPr lang="en-US" dirty="0">
                <a:solidFill>
                  <a:schemeClr val="bg1"/>
                </a:solidFill>
              </a:rPr>
            </a:br>
            <a:r>
              <a:rPr lang="en-US" sz="1400" dirty="0">
                <a:solidFill>
                  <a:schemeClr val="bg1"/>
                </a:solidFill>
              </a:rPr>
              <a:t>Advantages &amp; Disadvantages</a:t>
            </a:r>
          </a:p>
        </p:txBody>
      </p:sp>
      <p:sp>
        <p:nvSpPr>
          <p:cNvPr id="8" name="Slide Number Placeholder 7">
            <a:extLst>
              <a:ext uri="{FF2B5EF4-FFF2-40B4-BE49-F238E27FC236}">
                <a16:creationId xmlns:a16="http://schemas.microsoft.com/office/drawing/2014/main" id="{D8AC881A-FD7A-1047-A31D-51E3CDC30D2C}"/>
              </a:ext>
            </a:extLst>
          </p:cNvPr>
          <p:cNvSpPr>
            <a:spLocks noGrp="1"/>
          </p:cNvSpPr>
          <p:nvPr>
            <p:ph type="sldNum" sz="quarter" idx="12"/>
          </p:nvPr>
        </p:nvSpPr>
        <p:spPr/>
        <p:txBody>
          <a:bodyPr/>
          <a:lstStyle/>
          <a:p>
            <a:fld id="{5339919A-1AF4-8143-B305-C972D12AEE0C}" type="slidenum">
              <a:rPr lang="en-US" smtClean="0"/>
              <a:pPr/>
              <a:t>24</a:t>
            </a:fld>
            <a:endParaRPr lang="en-US"/>
          </a:p>
        </p:txBody>
      </p:sp>
      <p:sp>
        <p:nvSpPr>
          <p:cNvPr id="12" name="Footer Placeholder 6">
            <a:extLst>
              <a:ext uri="{FF2B5EF4-FFF2-40B4-BE49-F238E27FC236}">
                <a16:creationId xmlns:a16="http://schemas.microsoft.com/office/drawing/2014/main" id="{82775EEC-78DD-E148-9B7C-6948E49C305B}"/>
              </a:ext>
            </a:extLst>
          </p:cNvPr>
          <p:cNvSpPr>
            <a:spLocks noGrp="1"/>
          </p:cNvSpPr>
          <p:nvPr>
            <p:ph type="ftr" sz="quarter" idx="11"/>
          </p:nvPr>
        </p:nvSpPr>
        <p:spPr>
          <a:xfrm>
            <a:off x="3397962" y="4653528"/>
            <a:ext cx="5167122" cy="716757"/>
          </a:xfrm>
        </p:spPr>
        <p:txBody>
          <a:bodyPr/>
          <a:lstStyle/>
          <a:p>
            <a:r>
              <a:rPr lang="en-US" sz="700" dirty="0"/>
              <a:t>Lundberg, S., &amp; Lee, S.-I. (2017</a:t>
            </a:r>
            <a:r>
              <a:rPr lang="el-GR" sz="700" dirty="0"/>
              <a:t>). </a:t>
            </a:r>
            <a:r>
              <a:rPr lang="en-US" sz="700" i="1" dirty="0"/>
              <a:t>A Unified Approach to Interpreting Model Predictions</a:t>
            </a:r>
            <a:r>
              <a:rPr lang="en-US" sz="700" dirty="0"/>
              <a:t>. Retrieved form doi:10.48550/ARXIV.1705.07874</a:t>
            </a:r>
          </a:p>
          <a:p>
            <a:r>
              <a:rPr lang="en-US" sz="700" dirty="0"/>
              <a:t>Molnar, C. (2022, July 12). </a:t>
            </a:r>
            <a:r>
              <a:rPr lang="en-US" sz="700" i="1" dirty="0"/>
              <a:t>9.5 Shapley Values | Interpretable Machine Learning</a:t>
            </a:r>
            <a:r>
              <a:rPr lang="en-US" sz="700" dirty="0"/>
              <a:t>. GitHub. Retrieved August 26, 2022, from https://</a:t>
            </a:r>
            <a:r>
              <a:rPr lang="en-US" sz="700" dirty="0" err="1"/>
              <a:t>christophm.github.io</a:t>
            </a:r>
            <a:r>
              <a:rPr lang="en-US" sz="700" dirty="0"/>
              <a:t>/interpretable-ml-book/</a:t>
            </a:r>
            <a:r>
              <a:rPr lang="en-US" sz="700" dirty="0" err="1"/>
              <a:t>shapley.html</a:t>
            </a:r>
            <a:endParaRPr lang="en-US" sz="700" dirty="0"/>
          </a:p>
          <a:p>
            <a:endParaRPr lang="en-US" sz="700" dirty="0"/>
          </a:p>
          <a:p>
            <a:endParaRPr lang="en-US" dirty="0"/>
          </a:p>
        </p:txBody>
      </p:sp>
      <p:sp>
        <p:nvSpPr>
          <p:cNvPr id="6" name="Content Placeholder 2">
            <a:extLst>
              <a:ext uri="{FF2B5EF4-FFF2-40B4-BE49-F238E27FC236}">
                <a16:creationId xmlns:a16="http://schemas.microsoft.com/office/drawing/2014/main" id="{226625D1-0747-584B-9023-1415A8B8E3D4}"/>
              </a:ext>
            </a:extLst>
          </p:cNvPr>
          <p:cNvSpPr txBox="1">
            <a:spLocks/>
          </p:cNvSpPr>
          <p:nvPr/>
        </p:nvSpPr>
        <p:spPr>
          <a:xfrm>
            <a:off x="628651" y="1228338"/>
            <a:ext cx="3562350" cy="3276600"/>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bg2"/>
                </a:solidFill>
              </a:rPr>
              <a:t>Advantages</a:t>
            </a:r>
          </a:p>
          <a:p>
            <a:pPr lvl="3"/>
            <a:r>
              <a:rPr lang="en-US" dirty="0">
                <a:solidFill>
                  <a:schemeClr val="tx1"/>
                </a:solidFill>
              </a:rPr>
              <a:t>Value is </a:t>
            </a:r>
            <a:r>
              <a:rPr lang="en-US" b="1" dirty="0">
                <a:solidFill>
                  <a:schemeClr val="tx1"/>
                </a:solidFill>
              </a:rPr>
              <a:t>fairly distributed </a:t>
            </a:r>
            <a:r>
              <a:rPr lang="en-US" dirty="0">
                <a:solidFill>
                  <a:schemeClr val="tx1"/>
                </a:solidFill>
              </a:rPr>
              <a:t>among all features</a:t>
            </a:r>
          </a:p>
          <a:p>
            <a:pPr lvl="3"/>
            <a:r>
              <a:rPr lang="en-US" dirty="0">
                <a:solidFill>
                  <a:schemeClr val="tx1"/>
                </a:solidFill>
              </a:rPr>
              <a:t>Long computational time </a:t>
            </a:r>
          </a:p>
          <a:p>
            <a:pPr lvl="4"/>
            <a:r>
              <a:rPr lang="en-US" sz="1200" dirty="0"/>
              <a:t>Why? → computes all permutations to give results</a:t>
            </a:r>
          </a:p>
          <a:p>
            <a:pPr lvl="3"/>
            <a:r>
              <a:rPr lang="en-US" dirty="0">
                <a:solidFill>
                  <a:schemeClr val="tx1"/>
                </a:solidFill>
              </a:rPr>
              <a:t>Allows contrastive prediction</a:t>
            </a:r>
          </a:p>
          <a:p>
            <a:pPr lvl="4"/>
            <a:r>
              <a:rPr lang="en-US" sz="1200" dirty="0"/>
              <a:t>Allows comparison/contrast of subset &amp; average prediction instead of just a prediction to the average prediction of the entire dataset</a:t>
            </a:r>
          </a:p>
          <a:p>
            <a:pPr lvl="4"/>
            <a:r>
              <a:rPr lang="en-US" sz="1200" dirty="0"/>
              <a:t>Can even applied to a single data point</a:t>
            </a:r>
          </a:p>
        </p:txBody>
      </p:sp>
      <p:sp>
        <p:nvSpPr>
          <p:cNvPr id="7" name="Content Placeholder 2">
            <a:extLst>
              <a:ext uri="{FF2B5EF4-FFF2-40B4-BE49-F238E27FC236}">
                <a16:creationId xmlns:a16="http://schemas.microsoft.com/office/drawing/2014/main" id="{CB3D510A-56BA-C84E-95A2-D372AD988E6A}"/>
              </a:ext>
            </a:extLst>
          </p:cNvPr>
          <p:cNvSpPr txBox="1">
            <a:spLocks/>
          </p:cNvSpPr>
          <p:nvPr/>
        </p:nvSpPr>
        <p:spPr>
          <a:xfrm>
            <a:off x="5029200" y="1228338"/>
            <a:ext cx="3324225" cy="3276600"/>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bg2"/>
                </a:solidFill>
              </a:rPr>
              <a:t>Disadvantages</a:t>
            </a:r>
          </a:p>
          <a:p>
            <a:pPr lvl="3"/>
            <a:r>
              <a:rPr lang="en-US" dirty="0">
                <a:solidFill>
                  <a:schemeClr val="tx1"/>
                </a:solidFill>
              </a:rPr>
              <a:t>Computationally expensive</a:t>
            </a:r>
          </a:p>
          <a:p>
            <a:pPr lvl="3"/>
            <a:r>
              <a:rPr lang="en-US" dirty="0">
                <a:solidFill>
                  <a:schemeClr val="tx1"/>
                </a:solidFill>
              </a:rPr>
              <a:t>Can </a:t>
            </a:r>
            <a:r>
              <a:rPr lang="en-US" b="1" dirty="0">
                <a:solidFill>
                  <a:schemeClr val="tx1"/>
                </a:solidFill>
              </a:rPr>
              <a:t>EASILY </a:t>
            </a:r>
            <a:r>
              <a:rPr lang="en-US" dirty="0">
                <a:solidFill>
                  <a:schemeClr val="tx1"/>
                </a:solidFill>
              </a:rPr>
              <a:t>be misinterpreted</a:t>
            </a:r>
          </a:p>
          <a:p>
            <a:pPr lvl="3"/>
            <a:r>
              <a:rPr lang="en-US" dirty="0">
                <a:solidFill>
                  <a:schemeClr val="tx1"/>
                </a:solidFill>
              </a:rPr>
              <a:t>Always uses ALL features</a:t>
            </a:r>
          </a:p>
          <a:p>
            <a:pPr lvl="4"/>
            <a:r>
              <a:rPr lang="en-US" sz="1200" dirty="0"/>
              <a:t>Not a good model for only explaining few features (SHAP can do this)</a:t>
            </a:r>
          </a:p>
          <a:p>
            <a:pPr lvl="3"/>
            <a:r>
              <a:rPr lang="en-US" dirty="0">
                <a:solidFill>
                  <a:schemeClr val="tx1"/>
                </a:solidFill>
              </a:rPr>
              <a:t>Does </a:t>
            </a:r>
            <a:r>
              <a:rPr lang="en-US" u="sng" dirty="0">
                <a:solidFill>
                  <a:schemeClr val="tx1"/>
                </a:solidFill>
              </a:rPr>
              <a:t>NOT</a:t>
            </a:r>
            <a:r>
              <a:rPr lang="en-US" dirty="0">
                <a:solidFill>
                  <a:schemeClr val="tx1"/>
                </a:solidFill>
              </a:rPr>
              <a:t> work with features that are HIGHLY CORRELATED</a:t>
            </a:r>
          </a:p>
          <a:p>
            <a:pPr lvl="4"/>
            <a:r>
              <a:rPr lang="en-US" sz="1200" dirty="0"/>
              <a:t>Those features must be removed when selecting features</a:t>
            </a:r>
          </a:p>
          <a:p>
            <a:pPr lvl="3"/>
            <a:endParaRPr lang="en-US" dirty="0"/>
          </a:p>
          <a:p>
            <a:pPr lvl="3"/>
            <a:endParaRPr lang="en-US" sz="1200" dirty="0"/>
          </a:p>
        </p:txBody>
      </p:sp>
    </p:spTree>
    <p:extLst>
      <p:ext uri="{BB962C8B-B14F-4D97-AF65-F5344CB8AC3E}">
        <p14:creationId xmlns:p14="http://schemas.microsoft.com/office/powerpoint/2010/main" val="99764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062-0398-C54E-8B72-7B6DEAE84573}"/>
              </a:ext>
            </a:extLst>
          </p:cNvPr>
          <p:cNvSpPr>
            <a:spLocks noGrp="1"/>
          </p:cNvSpPr>
          <p:nvPr>
            <p:ph type="title"/>
          </p:nvPr>
        </p:nvSpPr>
        <p:spPr/>
        <p:txBody>
          <a:bodyPr/>
          <a:lstStyle/>
          <a:p>
            <a:r>
              <a:rPr lang="en-US" sz="1800" b="1" i="1" u="sng" dirty="0"/>
              <a:t>SH</a:t>
            </a:r>
            <a:r>
              <a:rPr lang="en-US" sz="1800" i="1" dirty="0"/>
              <a:t>apley </a:t>
            </a:r>
            <a:r>
              <a:rPr lang="en-US" sz="1800" b="1" i="1" u="sng" dirty="0"/>
              <a:t>A</a:t>
            </a:r>
            <a:r>
              <a:rPr lang="en-US" sz="1800" i="1" dirty="0"/>
              <a:t>dditive ex</a:t>
            </a:r>
            <a:r>
              <a:rPr lang="en-US" sz="1800" b="1" i="1" u="sng" dirty="0"/>
              <a:t>P</a:t>
            </a:r>
            <a:r>
              <a:rPr lang="en-US" sz="1800" i="1" dirty="0"/>
              <a:t>lanations </a:t>
            </a:r>
          </a:p>
        </p:txBody>
      </p:sp>
      <p:sp>
        <p:nvSpPr>
          <p:cNvPr id="8" name="Slide Number Placeholder 7">
            <a:extLst>
              <a:ext uri="{FF2B5EF4-FFF2-40B4-BE49-F238E27FC236}">
                <a16:creationId xmlns:a16="http://schemas.microsoft.com/office/drawing/2014/main" id="{D8AC881A-FD7A-1047-A31D-51E3CDC30D2C}"/>
              </a:ext>
            </a:extLst>
          </p:cNvPr>
          <p:cNvSpPr>
            <a:spLocks noGrp="1"/>
          </p:cNvSpPr>
          <p:nvPr>
            <p:ph type="sldNum" sz="quarter" idx="12"/>
          </p:nvPr>
        </p:nvSpPr>
        <p:spPr/>
        <p:txBody>
          <a:bodyPr/>
          <a:lstStyle/>
          <a:p>
            <a:fld id="{5339919A-1AF4-8143-B305-C972D12AEE0C}" type="slidenum">
              <a:rPr lang="en-US" smtClean="0"/>
              <a:pPr/>
              <a:t>25</a:t>
            </a:fld>
            <a:endParaRPr lang="en-US"/>
          </a:p>
        </p:txBody>
      </p:sp>
      <p:sp>
        <p:nvSpPr>
          <p:cNvPr id="5" name="Footer Placeholder 6">
            <a:extLst>
              <a:ext uri="{FF2B5EF4-FFF2-40B4-BE49-F238E27FC236}">
                <a16:creationId xmlns:a16="http://schemas.microsoft.com/office/drawing/2014/main" id="{FDD51288-3014-4141-A52D-19A617C53036}"/>
              </a:ext>
            </a:extLst>
          </p:cNvPr>
          <p:cNvSpPr>
            <a:spLocks noGrp="1"/>
          </p:cNvSpPr>
          <p:nvPr>
            <p:ph type="ftr" sz="quarter" idx="11"/>
          </p:nvPr>
        </p:nvSpPr>
        <p:spPr>
          <a:xfrm>
            <a:off x="2656936" y="4767263"/>
            <a:ext cx="5862986" cy="273844"/>
          </a:xfrm>
        </p:spPr>
        <p:txBody>
          <a:bodyPr/>
          <a:lstStyle/>
          <a:p>
            <a:r>
              <a:rPr lang="en-US" dirty="0"/>
              <a:t>Lundberg, S. (2022). SHAP. </a:t>
            </a:r>
            <a:r>
              <a:rPr lang="en-US" i="1" dirty="0"/>
              <a:t>GitHub</a:t>
            </a:r>
            <a:r>
              <a:rPr lang="en-US" dirty="0"/>
              <a:t>. https://</a:t>
            </a:r>
            <a:r>
              <a:rPr lang="en-US" dirty="0" err="1"/>
              <a:t>github.com</a:t>
            </a:r>
            <a:r>
              <a:rPr lang="en-US" dirty="0"/>
              <a:t>/</a:t>
            </a:r>
            <a:r>
              <a:rPr lang="en-US" dirty="0" err="1"/>
              <a:t>slundberg</a:t>
            </a:r>
            <a:r>
              <a:rPr lang="en-US" dirty="0"/>
              <a:t>/</a:t>
            </a:r>
            <a:r>
              <a:rPr lang="en-US" dirty="0" err="1"/>
              <a:t>shap</a:t>
            </a:r>
            <a:r>
              <a:rPr lang="en-US" dirty="0"/>
              <a:t>/blob/master/</a:t>
            </a:r>
            <a:r>
              <a:rPr lang="en-US" dirty="0" err="1"/>
              <a:t>README.md</a:t>
            </a:r>
            <a:endParaRPr lang="en-US" dirty="0"/>
          </a:p>
        </p:txBody>
      </p:sp>
      <p:sp>
        <p:nvSpPr>
          <p:cNvPr id="11" name="TextBox 10">
            <a:extLst>
              <a:ext uri="{FF2B5EF4-FFF2-40B4-BE49-F238E27FC236}">
                <a16:creationId xmlns:a16="http://schemas.microsoft.com/office/drawing/2014/main" id="{12DAC9D4-1601-534D-B88E-56E40CFBDF15}"/>
              </a:ext>
            </a:extLst>
          </p:cNvPr>
          <p:cNvSpPr txBox="1"/>
          <p:nvPr/>
        </p:nvSpPr>
        <p:spPr>
          <a:xfrm>
            <a:off x="4800600" y="4259762"/>
            <a:ext cx="1143000" cy="215444"/>
          </a:xfrm>
          <a:prstGeom prst="rect">
            <a:avLst/>
          </a:prstGeom>
          <a:noFill/>
        </p:spPr>
        <p:txBody>
          <a:bodyPr wrap="square" rtlCol="0">
            <a:spAutoFit/>
          </a:bodyPr>
          <a:lstStyle/>
          <a:p>
            <a:r>
              <a:rPr lang="en-US" sz="800" dirty="0">
                <a:solidFill>
                  <a:schemeClr val="accent2"/>
                </a:solidFill>
              </a:rPr>
              <a:t>(Lundberg, 2022)</a:t>
            </a:r>
          </a:p>
        </p:txBody>
      </p:sp>
      <p:pic>
        <p:nvPicPr>
          <p:cNvPr id="9" name="Graphic 8">
            <a:extLst>
              <a:ext uri="{FF2B5EF4-FFF2-40B4-BE49-F238E27FC236}">
                <a16:creationId xmlns:a16="http://schemas.microsoft.com/office/drawing/2014/main" id="{2430120C-B241-1C45-86C0-0219342591C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9262" r="36076" b="54286"/>
          <a:stretch/>
        </p:blipFill>
        <p:spPr>
          <a:xfrm>
            <a:off x="3276600" y="1390456"/>
            <a:ext cx="1828800" cy="1950720"/>
          </a:xfrm>
          <a:prstGeom prst="rect">
            <a:avLst/>
          </a:prstGeom>
        </p:spPr>
      </p:pic>
      <p:pic>
        <p:nvPicPr>
          <p:cNvPr id="14" name="Graphic 13">
            <a:extLst>
              <a:ext uri="{FF2B5EF4-FFF2-40B4-BE49-F238E27FC236}">
                <a16:creationId xmlns:a16="http://schemas.microsoft.com/office/drawing/2014/main" id="{8D8A6C12-C0C5-DF44-AFD9-609D0FEE090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 t="47371" r="-96" b="1"/>
          <a:stretch/>
        </p:blipFill>
        <p:spPr>
          <a:xfrm>
            <a:off x="2738168" y="3380640"/>
            <a:ext cx="2905664" cy="879122"/>
          </a:xfrm>
          <a:prstGeom prst="rect">
            <a:avLst/>
          </a:prstGeom>
        </p:spPr>
      </p:pic>
    </p:spTree>
    <p:extLst>
      <p:ext uri="{BB962C8B-B14F-4D97-AF65-F5344CB8AC3E}">
        <p14:creationId xmlns:p14="http://schemas.microsoft.com/office/powerpoint/2010/main" val="407903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062-0398-C54E-8B72-7B6DEAE84573}"/>
              </a:ext>
            </a:extLst>
          </p:cNvPr>
          <p:cNvSpPr>
            <a:spLocks noGrp="1"/>
          </p:cNvSpPr>
          <p:nvPr>
            <p:ph type="title"/>
          </p:nvPr>
        </p:nvSpPr>
        <p:spPr/>
        <p:txBody>
          <a:bodyPr/>
          <a:lstStyle/>
          <a:p>
            <a:pPr lvl="2"/>
            <a:r>
              <a:rPr lang="en-US" dirty="0">
                <a:solidFill>
                  <a:schemeClr val="bg1"/>
                </a:solidFill>
              </a:rPr>
              <a:t>About SHAP</a:t>
            </a:r>
          </a:p>
        </p:txBody>
      </p:sp>
      <p:sp>
        <p:nvSpPr>
          <p:cNvPr id="8" name="Slide Number Placeholder 7">
            <a:extLst>
              <a:ext uri="{FF2B5EF4-FFF2-40B4-BE49-F238E27FC236}">
                <a16:creationId xmlns:a16="http://schemas.microsoft.com/office/drawing/2014/main" id="{D8AC881A-FD7A-1047-A31D-51E3CDC30D2C}"/>
              </a:ext>
            </a:extLst>
          </p:cNvPr>
          <p:cNvSpPr>
            <a:spLocks noGrp="1"/>
          </p:cNvSpPr>
          <p:nvPr>
            <p:ph type="sldNum" sz="quarter" idx="12"/>
          </p:nvPr>
        </p:nvSpPr>
        <p:spPr/>
        <p:txBody>
          <a:bodyPr/>
          <a:lstStyle/>
          <a:p>
            <a:fld id="{5339919A-1AF4-8143-B305-C972D12AEE0C}" type="slidenum">
              <a:rPr lang="en-US" smtClean="0"/>
              <a:pPr/>
              <a:t>26</a:t>
            </a:fld>
            <a:endParaRPr lang="en-US"/>
          </a:p>
        </p:txBody>
      </p:sp>
      <p:sp>
        <p:nvSpPr>
          <p:cNvPr id="5" name="Footer Placeholder 6">
            <a:extLst>
              <a:ext uri="{FF2B5EF4-FFF2-40B4-BE49-F238E27FC236}">
                <a16:creationId xmlns:a16="http://schemas.microsoft.com/office/drawing/2014/main" id="{FDD51288-3014-4141-A52D-19A617C53036}"/>
              </a:ext>
            </a:extLst>
          </p:cNvPr>
          <p:cNvSpPr>
            <a:spLocks noGrp="1"/>
          </p:cNvSpPr>
          <p:nvPr>
            <p:ph type="ftr" sz="quarter" idx="11"/>
          </p:nvPr>
        </p:nvSpPr>
        <p:spPr>
          <a:xfrm>
            <a:off x="2490751" y="4839771"/>
            <a:ext cx="6081522" cy="273844"/>
          </a:xfrm>
        </p:spPr>
        <p:txBody>
          <a:bodyPr/>
          <a:lstStyle/>
          <a:p>
            <a:pPr algn="l"/>
            <a:r>
              <a:rPr lang="en-US" i="1" dirty="0"/>
              <a:t>Lee Lab</a:t>
            </a:r>
            <a:r>
              <a:rPr lang="en-US" dirty="0"/>
              <a:t>. (n.d.). Google Sites. Retrieved August 26, 2022, from </a:t>
            </a:r>
            <a:r>
              <a:rPr lang="en-US" dirty="0">
                <a:hlinkClick r:id="rId3"/>
              </a:rPr>
              <a:t>https://sites.google.com/a/cs.washington.edu/suinlee/about-the-pi</a:t>
            </a:r>
            <a:endParaRPr lang="en-US" dirty="0"/>
          </a:p>
          <a:p>
            <a:pPr algn="l"/>
            <a:r>
              <a:rPr lang="en-US" i="1" dirty="0"/>
              <a:t>Scott Lundberg: Biography</a:t>
            </a:r>
            <a:r>
              <a:rPr lang="en-US" dirty="0"/>
              <a:t>. (n.d.). Scott Lundberg. Retrieved August 26, 2022, from https://</a:t>
            </a:r>
            <a:r>
              <a:rPr lang="en-US" dirty="0" err="1"/>
              <a:t>scottlundberg.com</a:t>
            </a:r>
            <a:endParaRPr lang="en-US" dirty="0"/>
          </a:p>
          <a:p>
            <a:endParaRPr lang="en-US" dirty="0"/>
          </a:p>
          <a:p>
            <a:endParaRPr lang="en-US" dirty="0"/>
          </a:p>
        </p:txBody>
      </p:sp>
      <p:sp>
        <p:nvSpPr>
          <p:cNvPr id="10" name="Content Placeholder 2">
            <a:extLst>
              <a:ext uri="{FF2B5EF4-FFF2-40B4-BE49-F238E27FC236}">
                <a16:creationId xmlns:a16="http://schemas.microsoft.com/office/drawing/2014/main" id="{104F650E-42AC-1640-8081-A0825BFF3714}"/>
              </a:ext>
            </a:extLst>
          </p:cNvPr>
          <p:cNvSpPr txBox="1">
            <a:spLocks/>
          </p:cNvSpPr>
          <p:nvPr/>
        </p:nvSpPr>
        <p:spPr>
          <a:xfrm>
            <a:off x="628650" y="1189673"/>
            <a:ext cx="3733800" cy="2819400"/>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tx1"/>
                </a:solidFill>
              </a:rPr>
              <a:t>Who created SHAP software?</a:t>
            </a:r>
          </a:p>
          <a:p>
            <a:pPr lvl="3"/>
            <a:r>
              <a:rPr lang="en-US" dirty="0">
                <a:solidFill>
                  <a:schemeClr val="tx1"/>
                </a:solidFill>
              </a:rPr>
              <a:t>Scott. M Lundberg </a:t>
            </a:r>
          </a:p>
          <a:p>
            <a:pPr lvl="4"/>
            <a:r>
              <a:rPr lang="en-US" sz="1200" dirty="0"/>
              <a:t>Senior Researcher at Microsoft research</a:t>
            </a:r>
            <a:endParaRPr lang="en-US" b="1" dirty="0">
              <a:solidFill>
                <a:schemeClr val="tx1"/>
              </a:solidFill>
            </a:endParaRPr>
          </a:p>
          <a:p>
            <a:pPr lvl="3"/>
            <a:r>
              <a:rPr lang="en-US" dirty="0">
                <a:solidFill>
                  <a:schemeClr val="tx1"/>
                </a:solidFill>
              </a:rPr>
              <a:t>Su-In Lee</a:t>
            </a:r>
          </a:p>
          <a:p>
            <a:pPr lvl="4"/>
            <a:r>
              <a:rPr lang="en-US" sz="1200" dirty="0"/>
              <a:t>Associate Professor, Paul G. Allen School of Computer Science &amp; Engineering</a:t>
            </a:r>
          </a:p>
          <a:p>
            <a:pPr lvl="4"/>
            <a:r>
              <a:rPr lang="en-US" sz="1200" dirty="0"/>
              <a:t>Associate Professor, Department of Genome Sciences</a:t>
            </a:r>
          </a:p>
          <a:p>
            <a:pPr lvl="4"/>
            <a:r>
              <a:rPr lang="en-US" sz="1200" dirty="0"/>
              <a:t>Adjunct Associate Professor, Department of Electrical Engineering</a:t>
            </a:r>
          </a:p>
          <a:p>
            <a:pPr lvl="4"/>
            <a:r>
              <a:rPr lang="en-US" sz="1200" dirty="0"/>
              <a:t>Adjunct Associate Professor, Department of Biomedical Informatics and Medical Education University of Washington, Seattle</a:t>
            </a:r>
          </a:p>
          <a:p>
            <a:pPr lvl="2"/>
            <a:endParaRPr lang="en-US" b="1" dirty="0">
              <a:solidFill>
                <a:schemeClr val="tx1"/>
              </a:solidFill>
            </a:endParaRPr>
          </a:p>
        </p:txBody>
      </p:sp>
      <p:pic>
        <p:nvPicPr>
          <p:cNvPr id="4" name="Picture 3">
            <a:extLst>
              <a:ext uri="{FF2B5EF4-FFF2-40B4-BE49-F238E27FC236}">
                <a16:creationId xmlns:a16="http://schemas.microsoft.com/office/drawing/2014/main" id="{1C95294D-14E8-AD4A-99C2-2DA3A4FCE5E7}"/>
              </a:ext>
            </a:extLst>
          </p:cNvPr>
          <p:cNvPicPr>
            <a:picLocks noChangeAspect="1"/>
          </p:cNvPicPr>
          <p:nvPr/>
        </p:nvPicPr>
        <p:blipFill>
          <a:blip r:embed="rId4"/>
          <a:stretch>
            <a:fillRect/>
          </a:stretch>
        </p:blipFill>
        <p:spPr>
          <a:xfrm>
            <a:off x="4876800" y="1047750"/>
            <a:ext cx="2070196" cy="2133600"/>
          </a:xfrm>
          <a:prstGeom prst="rect">
            <a:avLst/>
          </a:prstGeom>
          <a:effectLst>
            <a:softEdge rad="101600"/>
          </a:effectLst>
        </p:spPr>
      </p:pic>
      <p:pic>
        <p:nvPicPr>
          <p:cNvPr id="11" name="Picture 10">
            <a:extLst>
              <a:ext uri="{FF2B5EF4-FFF2-40B4-BE49-F238E27FC236}">
                <a16:creationId xmlns:a16="http://schemas.microsoft.com/office/drawing/2014/main" id="{E9C6FF76-D246-3548-A443-A117737F33D8}"/>
              </a:ext>
            </a:extLst>
          </p:cNvPr>
          <p:cNvPicPr>
            <a:picLocks noChangeAspect="1"/>
          </p:cNvPicPr>
          <p:nvPr/>
        </p:nvPicPr>
        <p:blipFill>
          <a:blip r:embed="rId5"/>
          <a:stretch>
            <a:fillRect/>
          </a:stretch>
        </p:blipFill>
        <p:spPr>
          <a:xfrm>
            <a:off x="6946996" y="2038350"/>
            <a:ext cx="1939290" cy="2424113"/>
          </a:xfrm>
          <a:prstGeom prst="rect">
            <a:avLst/>
          </a:prstGeom>
          <a:effectLst>
            <a:softEdge rad="101600"/>
          </a:effectLst>
        </p:spPr>
      </p:pic>
    </p:spTree>
    <p:extLst>
      <p:ext uri="{BB962C8B-B14F-4D97-AF65-F5344CB8AC3E}">
        <p14:creationId xmlns:p14="http://schemas.microsoft.com/office/powerpoint/2010/main" val="200704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062-0398-C54E-8B72-7B6DEAE84573}"/>
              </a:ext>
            </a:extLst>
          </p:cNvPr>
          <p:cNvSpPr>
            <a:spLocks noGrp="1"/>
          </p:cNvSpPr>
          <p:nvPr>
            <p:ph type="title"/>
          </p:nvPr>
        </p:nvSpPr>
        <p:spPr/>
        <p:txBody>
          <a:bodyPr/>
          <a:lstStyle/>
          <a:p>
            <a:pPr lvl="2"/>
            <a:r>
              <a:rPr lang="en-US" dirty="0">
                <a:solidFill>
                  <a:schemeClr val="bg1"/>
                </a:solidFill>
              </a:rPr>
              <a:t>About SHAP:</a:t>
            </a:r>
            <a:br>
              <a:rPr lang="en-US" dirty="0">
                <a:solidFill>
                  <a:schemeClr val="bg1"/>
                </a:solidFill>
              </a:rPr>
            </a:br>
            <a:r>
              <a:rPr lang="en-US" sz="1400" dirty="0">
                <a:solidFill>
                  <a:schemeClr val="bg1"/>
                </a:solidFill>
              </a:rPr>
              <a:t>What is SHAP? (cont.)</a:t>
            </a:r>
          </a:p>
        </p:txBody>
      </p:sp>
      <p:sp>
        <p:nvSpPr>
          <p:cNvPr id="8" name="Slide Number Placeholder 7">
            <a:extLst>
              <a:ext uri="{FF2B5EF4-FFF2-40B4-BE49-F238E27FC236}">
                <a16:creationId xmlns:a16="http://schemas.microsoft.com/office/drawing/2014/main" id="{D8AC881A-FD7A-1047-A31D-51E3CDC30D2C}"/>
              </a:ext>
            </a:extLst>
          </p:cNvPr>
          <p:cNvSpPr>
            <a:spLocks noGrp="1"/>
          </p:cNvSpPr>
          <p:nvPr>
            <p:ph type="sldNum" sz="quarter" idx="12"/>
          </p:nvPr>
        </p:nvSpPr>
        <p:spPr/>
        <p:txBody>
          <a:bodyPr/>
          <a:lstStyle/>
          <a:p>
            <a:fld id="{5339919A-1AF4-8143-B305-C972D12AEE0C}" type="slidenum">
              <a:rPr lang="en-US" smtClean="0"/>
              <a:pPr/>
              <a:t>27</a:t>
            </a:fld>
            <a:endParaRPr lang="en-US"/>
          </a:p>
        </p:txBody>
      </p:sp>
      <p:sp>
        <p:nvSpPr>
          <p:cNvPr id="5" name="Footer Placeholder 6">
            <a:extLst>
              <a:ext uri="{FF2B5EF4-FFF2-40B4-BE49-F238E27FC236}">
                <a16:creationId xmlns:a16="http://schemas.microsoft.com/office/drawing/2014/main" id="{FDD51288-3014-4141-A52D-19A617C53036}"/>
              </a:ext>
            </a:extLst>
          </p:cNvPr>
          <p:cNvSpPr>
            <a:spLocks noGrp="1"/>
          </p:cNvSpPr>
          <p:nvPr>
            <p:ph type="ftr" sz="quarter" idx="11"/>
          </p:nvPr>
        </p:nvSpPr>
        <p:spPr>
          <a:xfrm>
            <a:off x="2656936" y="4767263"/>
            <a:ext cx="5862986" cy="273844"/>
          </a:xfrm>
        </p:spPr>
        <p:txBody>
          <a:bodyPr/>
          <a:lstStyle/>
          <a:p>
            <a:r>
              <a:rPr lang="en-US" dirty="0"/>
              <a:t>Lundberg, S., &amp; Lee, S.-I. (2017</a:t>
            </a:r>
            <a:r>
              <a:rPr lang="el-GR" dirty="0"/>
              <a:t>). </a:t>
            </a:r>
            <a:r>
              <a:rPr lang="en-US" i="1" dirty="0"/>
              <a:t>A Unified Approach to Interpreting Model Predictions</a:t>
            </a:r>
            <a:r>
              <a:rPr lang="en-US" dirty="0"/>
              <a:t>. Retrieved form doi:10.48550/ARXIV.1705.07874</a:t>
            </a:r>
          </a:p>
          <a:p>
            <a:endParaRPr lang="en-US" dirty="0"/>
          </a:p>
        </p:txBody>
      </p:sp>
      <p:sp>
        <p:nvSpPr>
          <p:cNvPr id="10" name="Content Placeholder 2">
            <a:extLst>
              <a:ext uri="{FF2B5EF4-FFF2-40B4-BE49-F238E27FC236}">
                <a16:creationId xmlns:a16="http://schemas.microsoft.com/office/drawing/2014/main" id="{104F650E-42AC-1640-8081-A0825BFF3714}"/>
              </a:ext>
            </a:extLst>
          </p:cNvPr>
          <p:cNvSpPr txBox="1">
            <a:spLocks/>
          </p:cNvSpPr>
          <p:nvPr/>
        </p:nvSpPr>
        <p:spPr>
          <a:xfrm>
            <a:off x="782027" y="1200150"/>
            <a:ext cx="4298840" cy="3058477"/>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tx1"/>
                </a:solidFill>
              </a:rPr>
              <a:t>What is ‘SHAP’?</a:t>
            </a:r>
          </a:p>
          <a:p>
            <a:pPr lvl="3"/>
            <a:r>
              <a:rPr lang="en-US" dirty="0"/>
              <a:t>A </a:t>
            </a:r>
            <a:r>
              <a:rPr lang="en-US" b="1" dirty="0">
                <a:solidFill>
                  <a:schemeClr val="bg2"/>
                </a:solidFill>
              </a:rPr>
              <a:t>unified framework</a:t>
            </a:r>
            <a:r>
              <a:rPr lang="en-US" b="1" dirty="0"/>
              <a:t> </a:t>
            </a:r>
            <a:r>
              <a:rPr lang="en-US" dirty="0"/>
              <a:t>that serves as a </a:t>
            </a:r>
            <a:r>
              <a:rPr lang="en-US" b="1" dirty="0">
                <a:solidFill>
                  <a:schemeClr val="bg2"/>
                </a:solidFill>
              </a:rPr>
              <a:t>measure of feature importance </a:t>
            </a:r>
            <a:r>
              <a:rPr lang="en-US" dirty="0"/>
              <a:t>using the original ML model as the explanation object itself </a:t>
            </a:r>
          </a:p>
          <a:p>
            <a:pPr lvl="4"/>
            <a:r>
              <a:rPr lang="en-US" dirty="0">
                <a:solidFill>
                  <a:schemeClr val="tx1"/>
                </a:solidFill>
              </a:rPr>
              <a:t>AKA </a:t>
            </a:r>
            <a:r>
              <a:rPr lang="en-US" dirty="0">
                <a:solidFill>
                  <a:schemeClr val="tx1"/>
                </a:solidFill>
                <a:sym typeface="Wingdings" pitchFamily="2" charset="2"/>
              </a:rPr>
              <a:t></a:t>
            </a:r>
            <a:r>
              <a:rPr lang="en-US" dirty="0">
                <a:sym typeface="Wingdings" pitchFamily="2" charset="2"/>
              </a:rPr>
              <a:t> Using an ML model to explain its own predictions (pretty cool right?)</a:t>
            </a:r>
          </a:p>
          <a:p>
            <a:pPr lvl="3"/>
            <a:r>
              <a:rPr lang="en-US" b="1" dirty="0">
                <a:solidFill>
                  <a:schemeClr val="bg2"/>
                </a:solidFill>
                <a:sym typeface="Wingdings" pitchFamily="2" charset="2"/>
              </a:rPr>
              <a:t>An adaptation of Shapley Values </a:t>
            </a:r>
            <a:r>
              <a:rPr lang="en-US" dirty="0">
                <a:sym typeface="Wingdings" pitchFamily="2" charset="2"/>
              </a:rPr>
              <a:t>but provides both local and global interpretability </a:t>
            </a:r>
          </a:p>
          <a:p>
            <a:pPr lvl="4"/>
            <a:r>
              <a:rPr lang="en-US" dirty="0">
                <a:solidFill>
                  <a:schemeClr val="tx1"/>
                </a:solidFill>
                <a:sym typeface="Wingdings" pitchFamily="2" charset="2"/>
              </a:rPr>
              <a:t>Local </a:t>
            </a:r>
            <a:r>
              <a:rPr lang="en-US" dirty="0">
                <a:sym typeface="Wingdings" pitchFamily="2" charset="2"/>
              </a:rPr>
              <a:t> explain individual predictions</a:t>
            </a:r>
          </a:p>
          <a:p>
            <a:pPr lvl="4"/>
            <a:r>
              <a:rPr lang="en-US" dirty="0">
                <a:solidFill>
                  <a:schemeClr val="tx1"/>
                </a:solidFill>
                <a:sym typeface="Wingdings" pitchFamily="2" charset="2"/>
              </a:rPr>
              <a:t>Global  </a:t>
            </a:r>
            <a:r>
              <a:rPr lang="en-US" dirty="0">
                <a:sym typeface="Wingdings" pitchFamily="2" charset="2"/>
              </a:rPr>
              <a:t>holistic explanation of how the ML model behaves (ex. distributing data)</a:t>
            </a:r>
            <a:endParaRPr lang="en-US" dirty="0"/>
          </a:p>
        </p:txBody>
      </p:sp>
      <p:grpSp>
        <p:nvGrpSpPr>
          <p:cNvPr id="24" name="Group 23">
            <a:extLst>
              <a:ext uri="{FF2B5EF4-FFF2-40B4-BE49-F238E27FC236}">
                <a16:creationId xmlns:a16="http://schemas.microsoft.com/office/drawing/2014/main" id="{67C8AFCE-D785-694D-9979-251A390FFD5C}"/>
              </a:ext>
            </a:extLst>
          </p:cNvPr>
          <p:cNvGrpSpPr/>
          <p:nvPr/>
        </p:nvGrpSpPr>
        <p:grpSpPr>
          <a:xfrm>
            <a:off x="5791200" y="1288112"/>
            <a:ext cx="3165895" cy="3153458"/>
            <a:chOff x="5874863" y="900957"/>
            <a:chExt cx="2667000" cy="2656523"/>
          </a:xfrm>
        </p:grpSpPr>
        <p:sp>
          <p:nvSpPr>
            <p:cNvPr id="22" name="Oval 21">
              <a:extLst>
                <a:ext uri="{FF2B5EF4-FFF2-40B4-BE49-F238E27FC236}">
                  <a16:creationId xmlns:a16="http://schemas.microsoft.com/office/drawing/2014/main" id="{F49110BF-B17E-9147-8021-94A17F00BFBB}"/>
                </a:ext>
              </a:extLst>
            </p:cNvPr>
            <p:cNvSpPr/>
            <p:nvPr/>
          </p:nvSpPr>
          <p:spPr>
            <a:xfrm>
              <a:off x="5874863" y="900957"/>
              <a:ext cx="2667000" cy="2656523"/>
            </a:xfrm>
            <a:prstGeom prst="ellipse">
              <a:avLst/>
            </a:prstGeom>
            <a:solidFill>
              <a:schemeClr val="tx2">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Global</a:t>
              </a:r>
            </a:p>
          </p:txBody>
        </p:sp>
        <p:sp>
          <p:nvSpPr>
            <p:cNvPr id="23" name="Oval 22">
              <a:extLst>
                <a:ext uri="{FF2B5EF4-FFF2-40B4-BE49-F238E27FC236}">
                  <a16:creationId xmlns:a16="http://schemas.microsoft.com/office/drawing/2014/main" id="{D0F7E265-B8A7-1942-994D-9FB660772B9A}"/>
                </a:ext>
              </a:extLst>
            </p:cNvPr>
            <p:cNvSpPr/>
            <p:nvPr/>
          </p:nvSpPr>
          <p:spPr>
            <a:xfrm>
              <a:off x="6645169" y="2671772"/>
              <a:ext cx="889200" cy="8857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a:t>
              </a:r>
            </a:p>
          </p:txBody>
        </p:sp>
      </p:grpSp>
      <p:sp>
        <p:nvSpPr>
          <p:cNvPr id="9" name="Oval 8">
            <a:extLst>
              <a:ext uri="{FF2B5EF4-FFF2-40B4-BE49-F238E27FC236}">
                <a16:creationId xmlns:a16="http://schemas.microsoft.com/office/drawing/2014/main" id="{7513228D-4D7E-8946-89EB-D85ABC41E9F0}"/>
              </a:ext>
            </a:extLst>
          </p:cNvPr>
          <p:cNvSpPr/>
          <p:nvPr/>
        </p:nvSpPr>
        <p:spPr>
          <a:xfrm>
            <a:off x="7694589" y="2989581"/>
            <a:ext cx="1036847" cy="1032773"/>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a:t>
            </a:r>
          </a:p>
        </p:txBody>
      </p:sp>
      <p:sp>
        <p:nvSpPr>
          <p:cNvPr id="11" name="Oval 10">
            <a:extLst>
              <a:ext uri="{FF2B5EF4-FFF2-40B4-BE49-F238E27FC236}">
                <a16:creationId xmlns:a16="http://schemas.microsoft.com/office/drawing/2014/main" id="{C7E7E63B-E954-5A4C-BAD1-3A7289C5E589}"/>
              </a:ext>
            </a:extLst>
          </p:cNvPr>
          <p:cNvSpPr/>
          <p:nvPr/>
        </p:nvSpPr>
        <p:spPr>
          <a:xfrm>
            <a:off x="7813429" y="1915064"/>
            <a:ext cx="1076017" cy="1071790"/>
          </a:xfrm>
          <a:prstGeom prst="ellipse">
            <a:avLst/>
          </a:prstGeom>
          <a:solidFill>
            <a:srgbClr val="C6EB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a:t>
            </a:r>
          </a:p>
        </p:txBody>
      </p:sp>
      <p:sp>
        <p:nvSpPr>
          <p:cNvPr id="12" name="Oval 11">
            <a:extLst>
              <a:ext uri="{FF2B5EF4-FFF2-40B4-BE49-F238E27FC236}">
                <a16:creationId xmlns:a16="http://schemas.microsoft.com/office/drawing/2014/main" id="{23CBBF83-FC69-9943-96E7-4F4C4A11A0BF}"/>
              </a:ext>
            </a:extLst>
          </p:cNvPr>
          <p:cNvSpPr/>
          <p:nvPr/>
        </p:nvSpPr>
        <p:spPr>
          <a:xfrm>
            <a:off x="6934101" y="1306936"/>
            <a:ext cx="1053959" cy="1049818"/>
          </a:xfrm>
          <a:prstGeom prst="ellipse">
            <a:avLst/>
          </a:prstGeom>
          <a:solidFill>
            <a:srgbClr val="B1E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a:t>
            </a:r>
          </a:p>
        </p:txBody>
      </p:sp>
      <p:sp>
        <p:nvSpPr>
          <p:cNvPr id="13" name="Oval 12">
            <a:extLst>
              <a:ext uri="{FF2B5EF4-FFF2-40B4-BE49-F238E27FC236}">
                <a16:creationId xmlns:a16="http://schemas.microsoft.com/office/drawing/2014/main" id="{B6ABE3CD-A470-C340-9CF4-61C7D6DA5EB8}"/>
              </a:ext>
            </a:extLst>
          </p:cNvPr>
          <p:cNvSpPr/>
          <p:nvPr/>
        </p:nvSpPr>
        <p:spPr>
          <a:xfrm>
            <a:off x="5991872" y="1745448"/>
            <a:ext cx="1043796" cy="1039695"/>
          </a:xfrm>
          <a:prstGeom prst="ellipse">
            <a:avLst/>
          </a:prstGeom>
          <a:solidFill>
            <a:srgbClr val="8CB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a:t>
            </a:r>
          </a:p>
        </p:txBody>
      </p:sp>
      <p:sp>
        <p:nvSpPr>
          <p:cNvPr id="14" name="Oval 13">
            <a:extLst>
              <a:ext uri="{FF2B5EF4-FFF2-40B4-BE49-F238E27FC236}">
                <a16:creationId xmlns:a16="http://schemas.microsoft.com/office/drawing/2014/main" id="{50535A27-7115-C141-93E7-F67D18C22EF6}"/>
              </a:ext>
            </a:extLst>
          </p:cNvPr>
          <p:cNvSpPr/>
          <p:nvPr/>
        </p:nvSpPr>
        <p:spPr>
          <a:xfrm>
            <a:off x="5879882" y="2785143"/>
            <a:ext cx="1029778" cy="102573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a:t>
            </a:r>
          </a:p>
        </p:txBody>
      </p:sp>
    </p:spTree>
    <p:extLst>
      <p:ext uri="{BB962C8B-B14F-4D97-AF65-F5344CB8AC3E}">
        <p14:creationId xmlns:p14="http://schemas.microsoft.com/office/powerpoint/2010/main" val="313429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062-0398-C54E-8B72-7B6DEAE84573}"/>
              </a:ext>
            </a:extLst>
          </p:cNvPr>
          <p:cNvSpPr>
            <a:spLocks noGrp="1"/>
          </p:cNvSpPr>
          <p:nvPr>
            <p:ph type="title"/>
          </p:nvPr>
        </p:nvSpPr>
        <p:spPr/>
        <p:txBody>
          <a:bodyPr/>
          <a:lstStyle/>
          <a:p>
            <a:pPr lvl="2"/>
            <a:r>
              <a:rPr lang="en-US" dirty="0">
                <a:solidFill>
                  <a:schemeClr val="bg1"/>
                </a:solidFill>
              </a:rPr>
              <a:t>About SHAP:</a:t>
            </a:r>
            <a:br>
              <a:rPr lang="en-US" dirty="0">
                <a:solidFill>
                  <a:schemeClr val="bg1"/>
                </a:solidFill>
              </a:rPr>
            </a:br>
            <a:r>
              <a:rPr lang="en-US" sz="1400" dirty="0">
                <a:solidFill>
                  <a:schemeClr val="bg1"/>
                </a:solidFill>
              </a:rPr>
              <a:t>Goals</a:t>
            </a:r>
          </a:p>
        </p:txBody>
      </p:sp>
      <p:sp>
        <p:nvSpPr>
          <p:cNvPr id="8" name="Slide Number Placeholder 7">
            <a:extLst>
              <a:ext uri="{FF2B5EF4-FFF2-40B4-BE49-F238E27FC236}">
                <a16:creationId xmlns:a16="http://schemas.microsoft.com/office/drawing/2014/main" id="{D8AC881A-FD7A-1047-A31D-51E3CDC30D2C}"/>
              </a:ext>
            </a:extLst>
          </p:cNvPr>
          <p:cNvSpPr>
            <a:spLocks noGrp="1"/>
          </p:cNvSpPr>
          <p:nvPr>
            <p:ph type="sldNum" sz="quarter" idx="12"/>
          </p:nvPr>
        </p:nvSpPr>
        <p:spPr/>
        <p:txBody>
          <a:bodyPr/>
          <a:lstStyle/>
          <a:p>
            <a:fld id="{5339919A-1AF4-8143-B305-C972D12AEE0C}" type="slidenum">
              <a:rPr lang="en-US" smtClean="0"/>
              <a:pPr/>
              <a:t>28</a:t>
            </a:fld>
            <a:endParaRPr lang="en-US"/>
          </a:p>
        </p:txBody>
      </p:sp>
      <p:sp>
        <p:nvSpPr>
          <p:cNvPr id="5" name="Footer Placeholder 6">
            <a:extLst>
              <a:ext uri="{FF2B5EF4-FFF2-40B4-BE49-F238E27FC236}">
                <a16:creationId xmlns:a16="http://schemas.microsoft.com/office/drawing/2014/main" id="{FDD51288-3014-4141-A52D-19A617C53036}"/>
              </a:ext>
            </a:extLst>
          </p:cNvPr>
          <p:cNvSpPr>
            <a:spLocks noGrp="1"/>
          </p:cNvSpPr>
          <p:nvPr>
            <p:ph type="ftr" sz="quarter" idx="11"/>
          </p:nvPr>
        </p:nvSpPr>
        <p:spPr>
          <a:xfrm>
            <a:off x="1981200" y="4767263"/>
            <a:ext cx="6538722" cy="273844"/>
          </a:xfrm>
        </p:spPr>
        <p:txBody>
          <a:bodyPr/>
          <a:lstStyle/>
          <a:p>
            <a:r>
              <a:rPr lang="en-US" dirty="0"/>
              <a:t>Lundberg, S., &amp; Lee, S.-I. (2017</a:t>
            </a:r>
            <a:r>
              <a:rPr lang="el-GR" dirty="0"/>
              <a:t>). </a:t>
            </a:r>
            <a:r>
              <a:rPr lang="en-US" i="1" dirty="0"/>
              <a:t>A Unified Approach to Interpreting Model Predictions</a:t>
            </a:r>
            <a:r>
              <a:rPr lang="en-US" dirty="0"/>
              <a:t>. Retrieved form doi:10.48550/ARXIV.1705.07874</a:t>
            </a:r>
          </a:p>
          <a:p>
            <a:endParaRPr lang="en-US" dirty="0"/>
          </a:p>
        </p:txBody>
      </p:sp>
      <p:sp>
        <p:nvSpPr>
          <p:cNvPr id="10" name="Content Placeholder 2">
            <a:extLst>
              <a:ext uri="{FF2B5EF4-FFF2-40B4-BE49-F238E27FC236}">
                <a16:creationId xmlns:a16="http://schemas.microsoft.com/office/drawing/2014/main" id="{104F650E-42AC-1640-8081-A0825BFF3714}"/>
              </a:ext>
            </a:extLst>
          </p:cNvPr>
          <p:cNvSpPr txBox="1">
            <a:spLocks/>
          </p:cNvSpPr>
          <p:nvPr/>
        </p:nvSpPr>
        <p:spPr>
          <a:xfrm>
            <a:off x="956692" y="1392797"/>
            <a:ext cx="3638550" cy="3058477"/>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tx1"/>
                </a:solidFill>
              </a:rPr>
              <a:t>Goals</a:t>
            </a:r>
          </a:p>
          <a:p>
            <a:pPr lvl="3"/>
            <a:r>
              <a:rPr lang="en-US" dirty="0"/>
              <a:t>Address long-standing issue of ML interpretability in ML models</a:t>
            </a:r>
          </a:p>
          <a:p>
            <a:pPr lvl="3"/>
            <a:r>
              <a:rPr lang="en-US" dirty="0"/>
              <a:t>Correct interpretation of a prediction model’s output helps establish:</a:t>
            </a:r>
          </a:p>
          <a:p>
            <a:pPr lvl="4"/>
            <a:r>
              <a:rPr lang="en-US" dirty="0"/>
              <a:t>Trust</a:t>
            </a:r>
          </a:p>
          <a:p>
            <a:pPr lvl="4"/>
            <a:r>
              <a:rPr lang="en-US" dirty="0"/>
              <a:t>Improve computational method performance </a:t>
            </a:r>
          </a:p>
          <a:p>
            <a:pPr lvl="4"/>
            <a:r>
              <a:rPr lang="en-US" dirty="0"/>
              <a:t>Support understanding of model predictions/behavior</a:t>
            </a:r>
          </a:p>
        </p:txBody>
      </p:sp>
      <p:grpSp>
        <p:nvGrpSpPr>
          <p:cNvPr id="24" name="Group 23">
            <a:extLst>
              <a:ext uri="{FF2B5EF4-FFF2-40B4-BE49-F238E27FC236}">
                <a16:creationId xmlns:a16="http://schemas.microsoft.com/office/drawing/2014/main" id="{67C8AFCE-D785-694D-9979-251A390FFD5C}"/>
              </a:ext>
            </a:extLst>
          </p:cNvPr>
          <p:cNvGrpSpPr/>
          <p:nvPr/>
        </p:nvGrpSpPr>
        <p:grpSpPr>
          <a:xfrm>
            <a:off x="5181600" y="1200150"/>
            <a:ext cx="3165895" cy="3153458"/>
            <a:chOff x="5874863" y="900957"/>
            <a:chExt cx="2667000" cy="2656523"/>
          </a:xfrm>
        </p:grpSpPr>
        <p:sp>
          <p:nvSpPr>
            <p:cNvPr id="22" name="Oval 21">
              <a:extLst>
                <a:ext uri="{FF2B5EF4-FFF2-40B4-BE49-F238E27FC236}">
                  <a16:creationId xmlns:a16="http://schemas.microsoft.com/office/drawing/2014/main" id="{F49110BF-B17E-9147-8021-94A17F00BFBB}"/>
                </a:ext>
              </a:extLst>
            </p:cNvPr>
            <p:cNvSpPr/>
            <p:nvPr/>
          </p:nvSpPr>
          <p:spPr>
            <a:xfrm>
              <a:off x="5874863" y="900957"/>
              <a:ext cx="2667000" cy="2656523"/>
            </a:xfrm>
            <a:prstGeom prst="ellipse">
              <a:avLst/>
            </a:prstGeom>
            <a:solidFill>
              <a:schemeClr val="tx2">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Global</a:t>
              </a:r>
            </a:p>
          </p:txBody>
        </p:sp>
        <p:sp>
          <p:nvSpPr>
            <p:cNvPr id="23" name="Oval 22">
              <a:extLst>
                <a:ext uri="{FF2B5EF4-FFF2-40B4-BE49-F238E27FC236}">
                  <a16:creationId xmlns:a16="http://schemas.microsoft.com/office/drawing/2014/main" id="{D0F7E265-B8A7-1942-994D-9FB660772B9A}"/>
                </a:ext>
              </a:extLst>
            </p:cNvPr>
            <p:cNvSpPr/>
            <p:nvPr/>
          </p:nvSpPr>
          <p:spPr>
            <a:xfrm>
              <a:off x="6645169" y="2671772"/>
              <a:ext cx="889200" cy="885707"/>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a:t>
              </a:r>
            </a:p>
          </p:txBody>
        </p:sp>
      </p:grpSp>
      <p:sp>
        <p:nvSpPr>
          <p:cNvPr id="9" name="Oval 8">
            <a:extLst>
              <a:ext uri="{FF2B5EF4-FFF2-40B4-BE49-F238E27FC236}">
                <a16:creationId xmlns:a16="http://schemas.microsoft.com/office/drawing/2014/main" id="{7513228D-4D7E-8946-89EB-D85ABC41E9F0}"/>
              </a:ext>
            </a:extLst>
          </p:cNvPr>
          <p:cNvSpPr/>
          <p:nvPr/>
        </p:nvSpPr>
        <p:spPr>
          <a:xfrm>
            <a:off x="7084989" y="2901619"/>
            <a:ext cx="1036847" cy="1032773"/>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a:t>
            </a:r>
          </a:p>
        </p:txBody>
      </p:sp>
      <p:sp>
        <p:nvSpPr>
          <p:cNvPr id="11" name="Oval 10">
            <a:extLst>
              <a:ext uri="{FF2B5EF4-FFF2-40B4-BE49-F238E27FC236}">
                <a16:creationId xmlns:a16="http://schemas.microsoft.com/office/drawing/2014/main" id="{C7E7E63B-E954-5A4C-BAD1-3A7289C5E589}"/>
              </a:ext>
            </a:extLst>
          </p:cNvPr>
          <p:cNvSpPr/>
          <p:nvPr/>
        </p:nvSpPr>
        <p:spPr>
          <a:xfrm>
            <a:off x="7203829" y="1827102"/>
            <a:ext cx="1076017" cy="1071790"/>
          </a:xfrm>
          <a:prstGeom prst="ellipse">
            <a:avLst/>
          </a:prstGeom>
          <a:solidFill>
            <a:srgbClr val="C6EB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a:t>
            </a:r>
          </a:p>
        </p:txBody>
      </p:sp>
      <p:sp>
        <p:nvSpPr>
          <p:cNvPr id="12" name="Oval 11">
            <a:extLst>
              <a:ext uri="{FF2B5EF4-FFF2-40B4-BE49-F238E27FC236}">
                <a16:creationId xmlns:a16="http://schemas.microsoft.com/office/drawing/2014/main" id="{23CBBF83-FC69-9943-96E7-4F4C4A11A0BF}"/>
              </a:ext>
            </a:extLst>
          </p:cNvPr>
          <p:cNvSpPr/>
          <p:nvPr/>
        </p:nvSpPr>
        <p:spPr>
          <a:xfrm>
            <a:off x="6324501" y="1218974"/>
            <a:ext cx="1053959" cy="1049818"/>
          </a:xfrm>
          <a:prstGeom prst="ellipse">
            <a:avLst/>
          </a:prstGeom>
          <a:solidFill>
            <a:srgbClr val="B1E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a:t>
            </a:r>
          </a:p>
        </p:txBody>
      </p:sp>
      <p:sp>
        <p:nvSpPr>
          <p:cNvPr id="13" name="Oval 12">
            <a:extLst>
              <a:ext uri="{FF2B5EF4-FFF2-40B4-BE49-F238E27FC236}">
                <a16:creationId xmlns:a16="http://schemas.microsoft.com/office/drawing/2014/main" id="{B6ABE3CD-A470-C340-9CF4-61C7D6DA5EB8}"/>
              </a:ext>
            </a:extLst>
          </p:cNvPr>
          <p:cNvSpPr/>
          <p:nvPr/>
        </p:nvSpPr>
        <p:spPr>
          <a:xfrm>
            <a:off x="5382272" y="1657486"/>
            <a:ext cx="1043796" cy="1039695"/>
          </a:xfrm>
          <a:prstGeom prst="ellipse">
            <a:avLst/>
          </a:prstGeom>
          <a:solidFill>
            <a:srgbClr val="8CBE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a:t>
            </a:r>
          </a:p>
        </p:txBody>
      </p:sp>
      <p:sp>
        <p:nvSpPr>
          <p:cNvPr id="14" name="Oval 13">
            <a:extLst>
              <a:ext uri="{FF2B5EF4-FFF2-40B4-BE49-F238E27FC236}">
                <a16:creationId xmlns:a16="http://schemas.microsoft.com/office/drawing/2014/main" id="{50535A27-7115-C141-93E7-F67D18C22EF6}"/>
              </a:ext>
            </a:extLst>
          </p:cNvPr>
          <p:cNvSpPr/>
          <p:nvPr/>
        </p:nvSpPr>
        <p:spPr>
          <a:xfrm>
            <a:off x="5270282" y="2697181"/>
            <a:ext cx="1029778" cy="102573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Local</a:t>
            </a:r>
          </a:p>
        </p:txBody>
      </p:sp>
    </p:spTree>
    <p:extLst>
      <p:ext uri="{BB962C8B-B14F-4D97-AF65-F5344CB8AC3E}">
        <p14:creationId xmlns:p14="http://schemas.microsoft.com/office/powerpoint/2010/main" val="4173210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062-0398-C54E-8B72-7B6DEAE84573}"/>
              </a:ext>
            </a:extLst>
          </p:cNvPr>
          <p:cNvSpPr>
            <a:spLocks noGrp="1"/>
          </p:cNvSpPr>
          <p:nvPr>
            <p:ph type="title"/>
          </p:nvPr>
        </p:nvSpPr>
        <p:spPr/>
        <p:txBody>
          <a:bodyPr/>
          <a:lstStyle/>
          <a:p>
            <a:pPr lvl="2"/>
            <a:r>
              <a:rPr lang="en-US" dirty="0">
                <a:solidFill>
                  <a:schemeClr val="bg1"/>
                </a:solidFill>
              </a:rPr>
              <a:t>About SHAP:</a:t>
            </a:r>
            <a:br>
              <a:rPr lang="en-US" dirty="0">
                <a:solidFill>
                  <a:schemeClr val="bg1"/>
                </a:solidFill>
              </a:rPr>
            </a:br>
            <a:r>
              <a:rPr lang="en-US" sz="1400" dirty="0">
                <a:solidFill>
                  <a:schemeClr val="bg1"/>
                </a:solidFill>
              </a:rPr>
              <a:t>Recall 4 Principles of Shapley Values</a:t>
            </a:r>
          </a:p>
        </p:txBody>
      </p:sp>
      <p:sp>
        <p:nvSpPr>
          <p:cNvPr id="8" name="Slide Number Placeholder 7">
            <a:extLst>
              <a:ext uri="{FF2B5EF4-FFF2-40B4-BE49-F238E27FC236}">
                <a16:creationId xmlns:a16="http://schemas.microsoft.com/office/drawing/2014/main" id="{D8AC881A-FD7A-1047-A31D-51E3CDC30D2C}"/>
              </a:ext>
            </a:extLst>
          </p:cNvPr>
          <p:cNvSpPr>
            <a:spLocks noGrp="1"/>
          </p:cNvSpPr>
          <p:nvPr>
            <p:ph type="sldNum" sz="quarter" idx="12"/>
          </p:nvPr>
        </p:nvSpPr>
        <p:spPr/>
        <p:txBody>
          <a:bodyPr/>
          <a:lstStyle/>
          <a:p>
            <a:fld id="{5339919A-1AF4-8143-B305-C972D12AEE0C}" type="slidenum">
              <a:rPr lang="en-US" smtClean="0"/>
              <a:pPr/>
              <a:t>29</a:t>
            </a:fld>
            <a:endParaRPr lang="en-US"/>
          </a:p>
        </p:txBody>
      </p:sp>
      <p:sp>
        <p:nvSpPr>
          <p:cNvPr id="5" name="Footer Placeholder 6">
            <a:extLst>
              <a:ext uri="{FF2B5EF4-FFF2-40B4-BE49-F238E27FC236}">
                <a16:creationId xmlns:a16="http://schemas.microsoft.com/office/drawing/2014/main" id="{FDD51288-3014-4141-A52D-19A617C53036}"/>
              </a:ext>
            </a:extLst>
          </p:cNvPr>
          <p:cNvSpPr>
            <a:spLocks noGrp="1"/>
          </p:cNvSpPr>
          <p:nvPr>
            <p:ph type="ftr" sz="quarter" idx="11"/>
          </p:nvPr>
        </p:nvSpPr>
        <p:spPr>
          <a:xfrm>
            <a:off x="2656936" y="4767263"/>
            <a:ext cx="5862986" cy="273844"/>
          </a:xfrm>
        </p:spPr>
        <p:txBody>
          <a:bodyPr/>
          <a:lstStyle/>
          <a:p>
            <a:endParaRPr lang="en-US" dirty="0"/>
          </a:p>
        </p:txBody>
      </p:sp>
      <p:sp>
        <p:nvSpPr>
          <p:cNvPr id="10" name="Content Placeholder 2">
            <a:extLst>
              <a:ext uri="{FF2B5EF4-FFF2-40B4-BE49-F238E27FC236}">
                <a16:creationId xmlns:a16="http://schemas.microsoft.com/office/drawing/2014/main" id="{104F650E-42AC-1640-8081-A0825BFF3714}"/>
              </a:ext>
            </a:extLst>
          </p:cNvPr>
          <p:cNvSpPr txBox="1">
            <a:spLocks/>
          </p:cNvSpPr>
          <p:nvPr/>
        </p:nvSpPr>
        <p:spPr>
          <a:xfrm>
            <a:off x="1325023" y="1311593"/>
            <a:ext cx="6493954" cy="3058477"/>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tx1"/>
                </a:solidFill>
              </a:rPr>
              <a:t>Recall 4 principles of Shapley Values</a:t>
            </a:r>
          </a:p>
          <a:p>
            <a:pPr lvl="3"/>
            <a:r>
              <a:rPr lang="en-US" b="1" dirty="0">
                <a:solidFill>
                  <a:schemeClr val="bg2"/>
                </a:solidFill>
              </a:rPr>
              <a:t>Efficiency</a:t>
            </a:r>
          </a:p>
          <a:p>
            <a:pPr lvl="4"/>
            <a:r>
              <a:rPr lang="en-US" sz="1200" dirty="0"/>
              <a:t>Calculated Shapley values for each feature should be the SUM of the predicted value of the model output/prediction</a:t>
            </a:r>
            <a:endParaRPr lang="en-US" dirty="0"/>
          </a:p>
          <a:p>
            <a:pPr lvl="3"/>
            <a:r>
              <a:rPr lang="en-US" b="1" dirty="0">
                <a:solidFill>
                  <a:schemeClr val="bg2"/>
                </a:solidFill>
              </a:rPr>
              <a:t>Symmetry</a:t>
            </a:r>
          </a:p>
          <a:p>
            <a:pPr lvl="4"/>
            <a:r>
              <a:rPr lang="en-US" sz="1200" dirty="0"/>
              <a:t>Feature names should not change the contributions values to the model’s prediction</a:t>
            </a:r>
          </a:p>
          <a:p>
            <a:pPr lvl="3"/>
            <a:r>
              <a:rPr lang="en-US" b="1" dirty="0">
                <a:solidFill>
                  <a:schemeClr val="bg2"/>
                </a:solidFill>
              </a:rPr>
              <a:t>Dummy</a:t>
            </a:r>
          </a:p>
          <a:p>
            <a:pPr lvl="4"/>
            <a:r>
              <a:rPr lang="en-US" sz="1200" dirty="0"/>
              <a:t>Missing</a:t>
            </a:r>
            <a:r>
              <a:rPr lang="en-US" sz="1200" dirty="0">
                <a:solidFill>
                  <a:schemeClr val="tx1"/>
                </a:solidFill>
              </a:rPr>
              <a:t> </a:t>
            </a:r>
            <a:r>
              <a:rPr lang="en-US" sz="1200" dirty="0"/>
              <a:t>features added to any coalition should be given a Shapley Value of 0.0</a:t>
            </a:r>
          </a:p>
          <a:p>
            <a:pPr lvl="3"/>
            <a:r>
              <a:rPr lang="en-US" b="1" dirty="0">
                <a:solidFill>
                  <a:schemeClr val="bg2"/>
                </a:solidFill>
              </a:rPr>
              <a:t>Additivity</a:t>
            </a:r>
          </a:p>
          <a:p>
            <a:pPr lvl="4"/>
            <a:r>
              <a:rPr lang="en-US" sz="1200" dirty="0"/>
              <a:t>Shapley value for each coalition is averaged over ‘</a:t>
            </a:r>
            <a:r>
              <a:rPr lang="en-US" sz="1200" i="1" dirty="0"/>
              <a:t>n</a:t>
            </a:r>
            <a:r>
              <a:rPr lang="en-US" sz="1200" dirty="0"/>
              <a:t>’ coalitions in the model → averaged out to get the Shapley value of the feature for that one model </a:t>
            </a:r>
            <a:endParaRPr lang="en-US" sz="1200" b="1" dirty="0">
              <a:solidFill>
                <a:schemeClr val="tx1"/>
              </a:solidFill>
            </a:endParaRPr>
          </a:p>
          <a:p>
            <a:pPr marL="374650" lvl="4" indent="0">
              <a:buNone/>
            </a:pPr>
            <a:endParaRPr lang="en-US" dirty="0"/>
          </a:p>
          <a:p>
            <a:pPr lvl="4"/>
            <a:endParaRPr lang="en-US" dirty="0"/>
          </a:p>
        </p:txBody>
      </p:sp>
    </p:spTree>
    <p:extLst>
      <p:ext uri="{BB962C8B-B14F-4D97-AF65-F5344CB8AC3E}">
        <p14:creationId xmlns:p14="http://schemas.microsoft.com/office/powerpoint/2010/main" val="99051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7E0F8-BC92-B94C-8C34-E277836CEBE3}"/>
              </a:ext>
            </a:extLst>
          </p:cNvPr>
          <p:cNvSpPr>
            <a:spLocks noGrp="1"/>
          </p:cNvSpPr>
          <p:nvPr>
            <p:ph type="title"/>
          </p:nvPr>
        </p:nvSpPr>
        <p:spPr/>
        <p:txBody>
          <a:bodyPr/>
          <a:lstStyle/>
          <a:p>
            <a:r>
              <a:rPr lang="en-US" dirty="0"/>
              <a:t>Basic Idea About My Project</a:t>
            </a:r>
          </a:p>
        </p:txBody>
      </p:sp>
      <p:sp>
        <p:nvSpPr>
          <p:cNvPr id="5" name="Slide Number Placeholder 4">
            <a:extLst>
              <a:ext uri="{FF2B5EF4-FFF2-40B4-BE49-F238E27FC236}">
                <a16:creationId xmlns:a16="http://schemas.microsoft.com/office/drawing/2014/main" id="{3C900EEC-3CC7-F245-AD06-AEAA113C192D}"/>
              </a:ext>
            </a:extLst>
          </p:cNvPr>
          <p:cNvSpPr>
            <a:spLocks noGrp="1"/>
          </p:cNvSpPr>
          <p:nvPr>
            <p:ph type="sldNum" sz="quarter" idx="12"/>
          </p:nvPr>
        </p:nvSpPr>
        <p:spPr/>
        <p:txBody>
          <a:bodyPr/>
          <a:lstStyle/>
          <a:p>
            <a:fld id="{5339919A-1AF4-8143-B305-C972D12AEE0C}" type="slidenum">
              <a:rPr lang="en-US" smtClean="0"/>
              <a:t>3</a:t>
            </a:fld>
            <a:endParaRPr lang="en-US"/>
          </a:p>
        </p:txBody>
      </p:sp>
      <p:sp>
        <p:nvSpPr>
          <p:cNvPr id="8" name="Content Placeholder 2">
            <a:extLst>
              <a:ext uri="{FF2B5EF4-FFF2-40B4-BE49-F238E27FC236}">
                <a16:creationId xmlns:a16="http://schemas.microsoft.com/office/drawing/2014/main" id="{EE0F7436-4A3F-994F-B4A5-64FA2E057ABD}"/>
              </a:ext>
            </a:extLst>
          </p:cNvPr>
          <p:cNvSpPr>
            <a:spLocks noGrp="1"/>
          </p:cNvSpPr>
          <p:nvPr>
            <p:ph idx="1"/>
          </p:nvPr>
        </p:nvSpPr>
        <p:spPr>
          <a:xfrm>
            <a:off x="1524000" y="1352550"/>
            <a:ext cx="5867400" cy="2895601"/>
          </a:xfrm>
        </p:spPr>
        <p:txBody>
          <a:bodyPr/>
          <a:lstStyle/>
          <a:p>
            <a:pPr marL="0" lvl="2" indent="0">
              <a:buNone/>
            </a:pPr>
            <a:r>
              <a:rPr lang="en-US" b="1" dirty="0">
                <a:solidFill>
                  <a:schemeClr val="bg2"/>
                </a:solidFill>
              </a:rPr>
              <a:t>WHAT?</a:t>
            </a:r>
          </a:p>
          <a:p>
            <a:pPr lvl="3"/>
            <a:r>
              <a:rPr lang="en-US" dirty="0">
                <a:solidFill>
                  <a:schemeClr val="tx1"/>
                </a:solidFill>
              </a:rPr>
              <a:t>Breaking down </a:t>
            </a:r>
            <a:r>
              <a:rPr lang="en-US" dirty="0"/>
              <a:t>how simple AND complex Machine Learning algorithms make its predictions from the data it’s given</a:t>
            </a:r>
          </a:p>
          <a:p>
            <a:pPr marL="0" lvl="2" indent="-4763">
              <a:buNone/>
            </a:pPr>
            <a:r>
              <a:rPr lang="en-US" b="1" dirty="0">
                <a:solidFill>
                  <a:schemeClr val="bg2"/>
                </a:solidFill>
              </a:rPr>
              <a:t>WHY?</a:t>
            </a:r>
            <a:endParaRPr lang="en-US" dirty="0">
              <a:solidFill>
                <a:schemeClr val="bg2"/>
              </a:solidFill>
            </a:endParaRPr>
          </a:p>
          <a:p>
            <a:pPr lvl="3"/>
            <a:r>
              <a:rPr lang="en-US" dirty="0">
                <a:solidFill>
                  <a:schemeClr val="tx1"/>
                </a:solidFill>
              </a:rPr>
              <a:t>Addressing a well-known challenging issue </a:t>
            </a:r>
            <a:r>
              <a:rPr lang="en-US" dirty="0"/>
              <a:t>in Machine Learning </a:t>
            </a:r>
            <a:r>
              <a:rPr lang="en-US" dirty="0">
                <a:sym typeface="Wingdings" pitchFamily="2" charset="2"/>
              </a:rPr>
              <a:t></a:t>
            </a:r>
            <a:r>
              <a:rPr lang="en-US" dirty="0"/>
              <a:t> Being able to interpret the results/predictions!</a:t>
            </a:r>
          </a:p>
          <a:p>
            <a:pPr marL="0" lvl="2" indent="-4763">
              <a:buNone/>
            </a:pPr>
            <a:r>
              <a:rPr lang="en-US" b="1" dirty="0">
                <a:solidFill>
                  <a:schemeClr val="bg2"/>
                </a:solidFill>
              </a:rPr>
              <a:t>WHO? </a:t>
            </a:r>
          </a:p>
          <a:p>
            <a:pPr lvl="3"/>
            <a:r>
              <a:rPr lang="en-US" u="sng" dirty="0">
                <a:solidFill>
                  <a:schemeClr val="tx1"/>
                </a:solidFill>
              </a:rPr>
              <a:t>Making it easy for any person </a:t>
            </a:r>
            <a:r>
              <a:rPr lang="en-US" dirty="0">
                <a:solidFill>
                  <a:schemeClr val="tx1"/>
                </a:solidFill>
              </a:rPr>
              <a:t>to interpret &amp; understand </a:t>
            </a:r>
            <a:r>
              <a:rPr lang="en-US" dirty="0"/>
              <a:t>how Machine Learning models make predictions using software called </a:t>
            </a:r>
            <a:r>
              <a:rPr lang="en-US" dirty="0">
                <a:solidFill>
                  <a:schemeClr val="tx1"/>
                </a:solidFill>
              </a:rPr>
              <a:t>SHAP</a:t>
            </a:r>
          </a:p>
          <a:p>
            <a:pPr marL="182562" lvl="3" indent="0">
              <a:buNone/>
            </a:pPr>
            <a:endParaRPr lang="en-US" dirty="0"/>
          </a:p>
          <a:p>
            <a:pPr lvl="3"/>
            <a:endParaRPr lang="en-US" dirty="0"/>
          </a:p>
        </p:txBody>
      </p:sp>
    </p:spTree>
    <p:extLst>
      <p:ext uri="{BB962C8B-B14F-4D97-AF65-F5344CB8AC3E}">
        <p14:creationId xmlns:p14="http://schemas.microsoft.com/office/powerpoint/2010/main" val="346881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062-0398-C54E-8B72-7B6DEAE84573}"/>
              </a:ext>
            </a:extLst>
          </p:cNvPr>
          <p:cNvSpPr>
            <a:spLocks noGrp="1"/>
          </p:cNvSpPr>
          <p:nvPr>
            <p:ph type="title"/>
          </p:nvPr>
        </p:nvSpPr>
        <p:spPr/>
        <p:txBody>
          <a:bodyPr/>
          <a:lstStyle/>
          <a:p>
            <a:pPr lvl="2"/>
            <a:r>
              <a:rPr lang="en-US" dirty="0">
                <a:solidFill>
                  <a:schemeClr val="bg1"/>
                </a:solidFill>
              </a:rPr>
              <a:t>About SHAP:</a:t>
            </a:r>
            <a:br>
              <a:rPr lang="en-US" dirty="0">
                <a:solidFill>
                  <a:schemeClr val="bg1"/>
                </a:solidFill>
              </a:rPr>
            </a:br>
            <a:r>
              <a:rPr lang="en-US" sz="1400" dirty="0">
                <a:solidFill>
                  <a:schemeClr val="bg1"/>
                </a:solidFill>
              </a:rPr>
              <a:t>3 Properties of SHAP</a:t>
            </a:r>
          </a:p>
        </p:txBody>
      </p:sp>
      <p:sp>
        <p:nvSpPr>
          <p:cNvPr id="8" name="Slide Number Placeholder 7">
            <a:extLst>
              <a:ext uri="{FF2B5EF4-FFF2-40B4-BE49-F238E27FC236}">
                <a16:creationId xmlns:a16="http://schemas.microsoft.com/office/drawing/2014/main" id="{D8AC881A-FD7A-1047-A31D-51E3CDC30D2C}"/>
              </a:ext>
            </a:extLst>
          </p:cNvPr>
          <p:cNvSpPr>
            <a:spLocks noGrp="1"/>
          </p:cNvSpPr>
          <p:nvPr>
            <p:ph type="sldNum" sz="quarter" idx="12"/>
          </p:nvPr>
        </p:nvSpPr>
        <p:spPr/>
        <p:txBody>
          <a:bodyPr/>
          <a:lstStyle/>
          <a:p>
            <a:fld id="{5339919A-1AF4-8143-B305-C972D12AEE0C}" type="slidenum">
              <a:rPr lang="en-US" smtClean="0"/>
              <a:pPr/>
              <a:t>30</a:t>
            </a:fld>
            <a:endParaRPr lang="en-US"/>
          </a:p>
        </p:txBody>
      </p:sp>
      <p:sp>
        <p:nvSpPr>
          <p:cNvPr id="5" name="Footer Placeholder 6">
            <a:extLst>
              <a:ext uri="{FF2B5EF4-FFF2-40B4-BE49-F238E27FC236}">
                <a16:creationId xmlns:a16="http://schemas.microsoft.com/office/drawing/2014/main" id="{FDD51288-3014-4141-A52D-19A617C53036}"/>
              </a:ext>
            </a:extLst>
          </p:cNvPr>
          <p:cNvSpPr>
            <a:spLocks noGrp="1"/>
          </p:cNvSpPr>
          <p:nvPr>
            <p:ph type="ftr" sz="quarter" idx="11"/>
          </p:nvPr>
        </p:nvSpPr>
        <p:spPr>
          <a:xfrm>
            <a:off x="2656936" y="4767263"/>
            <a:ext cx="5862986" cy="273844"/>
          </a:xfrm>
        </p:spPr>
        <p:txBody>
          <a:bodyPr/>
          <a:lstStyle/>
          <a:p>
            <a:endParaRPr lang="en-US" dirty="0"/>
          </a:p>
        </p:txBody>
      </p:sp>
      <p:sp>
        <p:nvSpPr>
          <p:cNvPr id="15" name="Content Placeholder 2">
            <a:extLst>
              <a:ext uri="{FF2B5EF4-FFF2-40B4-BE49-F238E27FC236}">
                <a16:creationId xmlns:a16="http://schemas.microsoft.com/office/drawing/2014/main" id="{E0DB0B6D-E929-5940-BCED-DE526B453AA7}"/>
              </a:ext>
            </a:extLst>
          </p:cNvPr>
          <p:cNvSpPr txBox="1">
            <a:spLocks/>
          </p:cNvSpPr>
          <p:nvPr/>
        </p:nvSpPr>
        <p:spPr>
          <a:xfrm>
            <a:off x="2314575" y="1442652"/>
            <a:ext cx="4514850" cy="3472963"/>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tx1"/>
                </a:solidFill>
              </a:rPr>
              <a:t>3 Properties of SHAP</a:t>
            </a:r>
          </a:p>
          <a:p>
            <a:pPr lvl="3"/>
            <a:r>
              <a:rPr lang="en-US" b="1" dirty="0">
                <a:solidFill>
                  <a:schemeClr val="bg2"/>
                </a:solidFill>
              </a:rPr>
              <a:t>Local Accuracy</a:t>
            </a:r>
          </a:p>
          <a:p>
            <a:pPr lvl="4"/>
            <a:r>
              <a:rPr lang="en-US" sz="1200" dirty="0"/>
              <a:t>Satisfies Efficiency property of Shapley Values</a:t>
            </a:r>
          </a:p>
          <a:p>
            <a:pPr marL="374650" lvl="4" indent="0">
              <a:buNone/>
            </a:pPr>
            <a:endParaRPr lang="en-US" sz="1200" dirty="0"/>
          </a:p>
          <a:p>
            <a:pPr lvl="3"/>
            <a:r>
              <a:rPr lang="en-US" b="1" dirty="0">
                <a:solidFill>
                  <a:schemeClr val="bg2"/>
                </a:solidFill>
              </a:rPr>
              <a:t>Missingness</a:t>
            </a:r>
          </a:p>
          <a:p>
            <a:pPr lvl="4"/>
            <a:r>
              <a:rPr lang="en-US" sz="1200" dirty="0"/>
              <a:t>Missing feature gets an </a:t>
            </a:r>
            <a:r>
              <a:rPr lang="en-US" sz="1200" dirty="0">
                <a:solidFill>
                  <a:schemeClr val="bg2"/>
                </a:solidFill>
              </a:rPr>
              <a:t>attribution value of of zero </a:t>
            </a:r>
          </a:p>
          <a:p>
            <a:pPr lvl="4"/>
            <a:r>
              <a:rPr lang="en-US" sz="1200" dirty="0"/>
              <a:t>In theory, the </a:t>
            </a:r>
            <a:r>
              <a:rPr lang="en-US" sz="1200" dirty="0">
                <a:solidFill>
                  <a:schemeClr val="bg2"/>
                </a:solidFill>
              </a:rPr>
              <a:t>missing feature </a:t>
            </a:r>
            <a:r>
              <a:rPr lang="en-US" sz="1200" dirty="0"/>
              <a:t>could have an </a:t>
            </a:r>
            <a:r>
              <a:rPr lang="en-US" sz="1200" dirty="0">
                <a:solidFill>
                  <a:schemeClr val="bg2"/>
                </a:solidFill>
              </a:rPr>
              <a:t>arbitrary value without hurting the local accuracy</a:t>
            </a:r>
            <a:r>
              <a:rPr lang="en-US" sz="1200" dirty="0"/>
              <a:t> but this is </a:t>
            </a:r>
            <a:r>
              <a:rPr lang="en-US" sz="1200" dirty="0">
                <a:solidFill>
                  <a:schemeClr val="bg2"/>
                </a:solidFill>
              </a:rPr>
              <a:t>ONLY relevant </a:t>
            </a:r>
            <a:r>
              <a:rPr lang="en-US" sz="1200" dirty="0"/>
              <a:t>to features that are </a:t>
            </a:r>
            <a:r>
              <a:rPr lang="en-US" sz="1200" dirty="0">
                <a:solidFill>
                  <a:schemeClr val="bg2"/>
                </a:solidFill>
              </a:rPr>
              <a:t>CONSTANT</a:t>
            </a:r>
          </a:p>
          <a:p>
            <a:pPr lvl="4"/>
            <a:r>
              <a:rPr lang="en-US" sz="1200" dirty="0"/>
              <a:t>Satisfies ‘Dummy’ principle </a:t>
            </a:r>
            <a:r>
              <a:rPr lang="en-US" sz="1200" dirty="0">
                <a:solidFill>
                  <a:schemeClr val="tx1"/>
                </a:solidFill>
                <a:sym typeface="Wingdings" pitchFamily="2" charset="2"/>
              </a:rPr>
              <a:t></a:t>
            </a:r>
            <a:r>
              <a:rPr lang="en-US" sz="1200" dirty="0">
                <a:sym typeface="Wingdings" pitchFamily="2" charset="2"/>
              </a:rPr>
              <a:t> missing features should not impact the model</a:t>
            </a:r>
            <a:endParaRPr lang="en-US" sz="1200" dirty="0"/>
          </a:p>
        </p:txBody>
      </p:sp>
    </p:spTree>
    <p:extLst>
      <p:ext uri="{BB962C8B-B14F-4D97-AF65-F5344CB8AC3E}">
        <p14:creationId xmlns:p14="http://schemas.microsoft.com/office/powerpoint/2010/main" val="2302132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062-0398-C54E-8B72-7B6DEAE84573}"/>
              </a:ext>
            </a:extLst>
          </p:cNvPr>
          <p:cNvSpPr>
            <a:spLocks noGrp="1"/>
          </p:cNvSpPr>
          <p:nvPr>
            <p:ph type="title"/>
          </p:nvPr>
        </p:nvSpPr>
        <p:spPr/>
        <p:txBody>
          <a:bodyPr/>
          <a:lstStyle/>
          <a:p>
            <a:pPr lvl="2"/>
            <a:r>
              <a:rPr lang="en-US" dirty="0">
                <a:solidFill>
                  <a:schemeClr val="bg1"/>
                </a:solidFill>
              </a:rPr>
              <a:t>About SHAP:</a:t>
            </a:r>
            <a:br>
              <a:rPr lang="en-US" dirty="0">
                <a:solidFill>
                  <a:schemeClr val="bg1"/>
                </a:solidFill>
              </a:rPr>
            </a:br>
            <a:r>
              <a:rPr lang="en-US" sz="1400" dirty="0">
                <a:solidFill>
                  <a:schemeClr val="bg1"/>
                </a:solidFill>
              </a:rPr>
              <a:t>3 Properties of SHAP (cont.)</a:t>
            </a:r>
          </a:p>
        </p:txBody>
      </p:sp>
      <p:sp>
        <p:nvSpPr>
          <p:cNvPr id="8" name="Slide Number Placeholder 7">
            <a:extLst>
              <a:ext uri="{FF2B5EF4-FFF2-40B4-BE49-F238E27FC236}">
                <a16:creationId xmlns:a16="http://schemas.microsoft.com/office/drawing/2014/main" id="{D8AC881A-FD7A-1047-A31D-51E3CDC30D2C}"/>
              </a:ext>
            </a:extLst>
          </p:cNvPr>
          <p:cNvSpPr>
            <a:spLocks noGrp="1"/>
          </p:cNvSpPr>
          <p:nvPr>
            <p:ph type="sldNum" sz="quarter" idx="12"/>
          </p:nvPr>
        </p:nvSpPr>
        <p:spPr/>
        <p:txBody>
          <a:bodyPr/>
          <a:lstStyle/>
          <a:p>
            <a:fld id="{5339919A-1AF4-8143-B305-C972D12AEE0C}" type="slidenum">
              <a:rPr lang="en-US" smtClean="0"/>
              <a:pPr/>
              <a:t>31</a:t>
            </a:fld>
            <a:endParaRPr lang="en-US"/>
          </a:p>
        </p:txBody>
      </p:sp>
      <p:sp>
        <p:nvSpPr>
          <p:cNvPr id="5" name="Footer Placeholder 6">
            <a:extLst>
              <a:ext uri="{FF2B5EF4-FFF2-40B4-BE49-F238E27FC236}">
                <a16:creationId xmlns:a16="http://schemas.microsoft.com/office/drawing/2014/main" id="{FDD51288-3014-4141-A52D-19A617C53036}"/>
              </a:ext>
            </a:extLst>
          </p:cNvPr>
          <p:cNvSpPr>
            <a:spLocks noGrp="1"/>
          </p:cNvSpPr>
          <p:nvPr>
            <p:ph type="ftr" sz="quarter" idx="11"/>
          </p:nvPr>
        </p:nvSpPr>
        <p:spPr>
          <a:xfrm>
            <a:off x="2656936" y="4767263"/>
            <a:ext cx="5862986" cy="273844"/>
          </a:xfrm>
        </p:spPr>
        <p:txBody>
          <a:bodyPr/>
          <a:lstStyle/>
          <a:p>
            <a:endParaRPr lang="en-US" dirty="0"/>
          </a:p>
        </p:txBody>
      </p:sp>
      <p:sp>
        <p:nvSpPr>
          <p:cNvPr id="15" name="Content Placeholder 2">
            <a:extLst>
              <a:ext uri="{FF2B5EF4-FFF2-40B4-BE49-F238E27FC236}">
                <a16:creationId xmlns:a16="http://schemas.microsoft.com/office/drawing/2014/main" id="{E0DB0B6D-E929-5940-BCED-DE526B453AA7}"/>
              </a:ext>
            </a:extLst>
          </p:cNvPr>
          <p:cNvSpPr txBox="1">
            <a:spLocks/>
          </p:cNvSpPr>
          <p:nvPr/>
        </p:nvSpPr>
        <p:spPr>
          <a:xfrm>
            <a:off x="2400300" y="1431223"/>
            <a:ext cx="4343400" cy="2435928"/>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tx1"/>
                </a:solidFill>
              </a:rPr>
              <a:t>3 Properties of SHAP (cont.)</a:t>
            </a:r>
          </a:p>
          <a:p>
            <a:pPr lvl="3"/>
            <a:r>
              <a:rPr lang="en-US" b="1" dirty="0">
                <a:solidFill>
                  <a:schemeClr val="bg2"/>
                </a:solidFill>
              </a:rPr>
              <a:t>Consistency</a:t>
            </a:r>
          </a:p>
          <a:p>
            <a:pPr lvl="4"/>
            <a:r>
              <a:rPr lang="en-US" sz="1200" dirty="0"/>
              <a:t>When a feature that has higher impact in model A compared to model B, the </a:t>
            </a:r>
            <a:r>
              <a:rPr lang="en-US" sz="1200" dirty="0">
                <a:solidFill>
                  <a:schemeClr val="bg2"/>
                </a:solidFill>
              </a:rPr>
              <a:t>feature importance value </a:t>
            </a:r>
            <a:r>
              <a:rPr lang="en-US" sz="1200" dirty="0"/>
              <a:t>of model A should always remain larger than model B </a:t>
            </a:r>
            <a:r>
              <a:rPr lang="en-US" sz="1200" dirty="0">
                <a:solidFill>
                  <a:schemeClr val="bg2"/>
                </a:solidFill>
              </a:rPr>
              <a:t>regardless of changes in the models </a:t>
            </a:r>
          </a:p>
          <a:p>
            <a:pPr lvl="4"/>
            <a:r>
              <a:rPr lang="en-US" sz="1200" dirty="0"/>
              <a:t>Feature importance value of a model </a:t>
            </a:r>
            <a:r>
              <a:rPr lang="en-US" sz="1200" dirty="0">
                <a:solidFill>
                  <a:schemeClr val="bg2"/>
                </a:solidFill>
              </a:rPr>
              <a:t>increases or remains the same</a:t>
            </a:r>
            <a:r>
              <a:rPr lang="en-US" sz="1200" dirty="0"/>
              <a:t> when the contribution value of a feature also increases or remains the same</a:t>
            </a:r>
          </a:p>
        </p:txBody>
      </p:sp>
    </p:spTree>
    <p:extLst>
      <p:ext uri="{BB962C8B-B14F-4D97-AF65-F5344CB8AC3E}">
        <p14:creationId xmlns:p14="http://schemas.microsoft.com/office/powerpoint/2010/main" val="193532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062-0398-C54E-8B72-7B6DEAE84573}"/>
              </a:ext>
            </a:extLst>
          </p:cNvPr>
          <p:cNvSpPr>
            <a:spLocks noGrp="1"/>
          </p:cNvSpPr>
          <p:nvPr>
            <p:ph type="title"/>
          </p:nvPr>
        </p:nvSpPr>
        <p:spPr/>
        <p:txBody>
          <a:bodyPr/>
          <a:lstStyle/>
          <a:p>
            <a:pPr lvl="2"/>
            <a:r>
              <a:rPr lang="en-US" dirty="0">
                <a:solidFill>
                  <a:schemeClr val="bg1"/>
                </a:solidFill>
              </a:rPr>
              <a:t>About SHAP:</a:t>
            </a:r>
            <a:br>
              <a:rPr lang="en-US" dirty="0">
                <a:solidFill>
                  <a:schemeClr val="bg1"/>
                </a:solidFill>
              </a:rPr>
            </a:br>
            <a:r>
              <a:rPr lang="en-US" sz="1400" dirty="0">
                <a:solidFill>
                  <a:schemeClr val="bg1"/>
                </a:solidFill>
              </a:rPr>
              <a:t>What are ‘Explainers’?</a:t>
            </a:r>
          </a:p>
        </p:txBody>
      </p:sp>
      <p:sp>
        <p:nvSpPr>
          <p:cNvPr id="8" name="Slide Number Placeholder 7">
            <a:extLst>
              <a:ext uri="{FF2B5EF4-FFF2-40B4-BE49-F238E27FC236}">
                <a16:creationId xmlns:a16="http://schemas.microsoft.com/office/drawing/2014/main" id="{D8AC881A-FD7A-1047-A31D-51E3CDC30D2C}"/>
              </a:ext>
            </a:extLst>
          </p:cNvPr>
          <p:cNvSpPr>
            <a:spLocks noGrp="1"/>
          </p:cNvSpPr>
          <p:nvPr>
            <p:ph type="sldNum" sz="quarter" idx="12"/>
          </p:nvPr>
        </p:nvSpPr>
        <p:spPr/>
        <p:txBody>
          <a:bodyPr/>
          <a:lstStyle/>
          <a:p>
            <a:fld id="{5339919A-1AF4-8143-B305-C972D12AEE0C}" type="slidenum">
              <a:rPr lang="en-US" smtClean="0"/>
              <a:pPr/>
              <a:t>32</a:t>
            </a:fld>
            <a:endParaRPr lang="en-US"/>
          </a:p>
        </p:txBody>
      </p:sp>
      <p:sp>
        <p:nvSpPr>
          <p:cNvPr id="5" name="Footer Placeholder 6">
            <a:extLst>
              <a:ext uri="{FF2B5EF4-FFF2-40B4-BE49-F238E27FC236}">
                <a16:creationId xmlns:a16="http://schemas.microsoft.com/office/drawing/2014/main" id="{FDD51288-3014-4141-A52D-19A617C53036}"/>
              </a:ext>
            </a:extLst>
          </p:cNvPr>
          <p:cNvSpPr>
            <a:spLocks noGrp="1"/>
          </p:cNvSpPr>
          <p:nvPr>
            <p:ph type="ftr" sz="quarter" idx="11"/>
          </p:nvPr>
        </p:nvSpPr>
        <p:spPr>
          <a:xfrm>
            <a:off x="1981200" y="4767263"/>
            <a:ext cx="6538722" cy="273844"/>
          </a:xfrm>
        </p:spPr>
        <p:txBody>
          <a:bodyPr/>
          <a:lstStyle/>
          <a:p>
            <a:r>
              <a:rPr lang="en-US" dirty="0"/>
              <a:t>Lundberg, S. (2018). </a:t>
            </a:r>
            <a:r>
              <a:rPr lang="en-US" i="1" dirty="0"/>
              <a:t>SHAP: Explanation</a:t>
            </a:r>
            <a:r>
              <a:rPr lang="en-US" dirty="0"/>
              <a:t>. SHAP. Retrieved July 7, 2022, from https://</a:t>
            </a:r>
            <a:r>
              <a:rPr lang="en-US" dirty="0" err="1"/>
              <a:t>shap.readthedocs.io</a:t>
            </a:r>
            <a:r>
              <a:rPr lang="en-US" dirty="0"/>
              <a:t>/</a:t>
            </a:r>
            <a:r>
              <a:rPr lang="en-US" dirty="0" err="1"/>
              <a:t>en</a:t>
            </a:r>
            <a:r>
              <a:rPr lang="en-US" dirty="0"/>
              <a:t>/latest/</a:t>
            </a:r>
            <a:r>
              <a:rPr lang="en-US" dirty="0" err="1"/>
              <a:t>api.html#explainers</a:t>
            </a:r>
            <a:endParaRPr lang="en-US" dirty="0"/>
          </a:p>
        </p:txBody>
      </p:sp>
      <p:sp>
        <p:nvSpPr>
          <p:cNvPr id="10" name="Content Placeholder 2">
            <a:extLst>
              <a:ext uri="{FF2B5EF4-FFF2-40B4-BE49-F238E27FC236}">
                <a16:creationId xmlns:a16="http://schemas.microsoft.com/office/drawing/2014/main" id="{104F650E-42AC-1640-8081-A0825BFF3714}"/>
              </a:ext>
            </a:extLst>
          </p:cNvPr>
          <p:cNvSpPr txBox="1">
            <a:spLocks/>
          </p:cNvSpPr>
          <p:nvPr/>
        </p:nvSpPr>
        <p:spPr>
          <a:xfrm>
            <a:off x="1143000" y="1352550"/>
            <a:ext cx="4495800" cy="2971800"/>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a:r>
              <a:rPr lang="en-US" b="1" dirty="0">
                <a:solidFill>
                  <a:schemeClr val="bg2"/>
                </a:solidFill>
              </a:rPr>
              <a:t>What is an Explainer?</a:t>
            </a:r>
          </a:p>
          <a:p>
            <a:pPr lvl="3"/>
            <a:r>
              <a:rPr lang="en-US" dirty="0"/>
              <a:t>Explainer is a function call </a:t>
            </a:r>
          </a:p>
          <a:p>
            <a:pPr lvl="3"/>
            <a:r>
              <a:rPr lang="en-US" dirty="0"/>
              <a:t>Takes in a model object and if necessary, background data, to build an ‘Explainer object’ </a:t>
            </a:r>
          </a:p>
          <a:p>
            <a:pPr lvl="3"/>
            <a:r>
              <a:rPr lang="en-US" dirty="0"/>
              <a:t>Computes Shapley estimation algorithm for the model that was passed in</a:t>
            </a:r>
          </a:p>
          <a:p>
            <a:pPr lvl="2"/>
            <a:r>
              <a:rPr lang="en-US" b="1" dirty="0">
                <a:solidFill>
                  <a:schemeClr val="bg2"/>
                </a:solidFill>
              </a:rPr>
              <a:t>Notice</a:t>
            </a:r>
            <a:endParaRPr lang="en-US" dirty="0">
              <a:solidFill>
                <a:schemeClr val="bg2"/>
              </a:solidFill>
            </a:endParaRPr>
          </a:p>
          <a:p>
            <a:pPr lvl="3"/>
            <a:r>
              <a:rPr lang="en-US" dirty="0"/>
              <a:t>There different explainers that can be used to focus on specific criterions or ones that are designed for specific models</a:t>
            </a:r>
          </a:p>
        </p:txBody>
      </p:sp>
      <p:pic>
        <p:nvPicPr>
          <p:cNvPr id="5122" name="Picture 2" descr="https://lh3.googleusercontent.com/6MELTI5aNvPcsY9FUdpXvLLZbwb9vaVHa_YKLA32gFaLqcWROAVPnIIAkRkirstKyfDKeTe0n0I6okOd9pgbf47YLhQW3UG5Rpc9UFWs0sl4y8lp5QAEnfbOxPjKsKnggTzhVYkIQBmjWSSzanHxoqQ">
            <a:extLst>
              <a:ext uri="{FF2B5EF4-FFF2-40B4-BE49-F238E27FC236}">
                <a16:creationId xmlns:a16="http://schemas.microsoft.com/office/drawing/2014/main" id="{B31411DA-5805-3F4E-B9C3-44B3E9636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047750"/>
            <a:ext cx="1777266"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132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062-0398-C54E-8B72-7B6DEAE84573}"/>
              </a:ext>
            </a:extLst>
          </p:cNvPr>
          <p:cNvSpPr>
            <a:spLocks noGrp="1"/>
          </p:cNvSpPr>
          <p:nvPr>
            <p:ph type="title"/>
          </p:nvPr>
        </p:nvSpPr>
        <p:spPr/>
        <p:txBody>
          <a:bodyPr/>
          <a:lstStyle/>
          <a:p>
            <a:pPr lvl="2"/>
            <a:r>
              <a:rPr lang="en-US" dirty="0">
                <a:solidFill>
                  <a:schemeClr val="bg1"/>
                </a:solidFill>
              </a:rPr>
              <a:t>About SHAP:</a:t>
            </a:r>
            <a:br>
              <a:rPr lang="en-US" dirty="0">
                <a:solidFill>
                  <a:schemeClr val="bg1"/>
                </a:solidFill>
              </a:rPr>
            </a:br>
            <a:r>
              <a:rPr lang="en-US" sz="1400" dirty="0">
                <a:solidFill>
                  <a:schemeClr val="bg1"/>
                </a:solidFill>
              </a:rPr>
              <a:t>What are ‘Explainers’?</a:t>
            </a:r>
          </a:p>
        </p:txBody>
      </p:sp>
      <p:sp>
        <p:nvSpPr>
          <p:cNvPr id="8" name="Slide Number Placeholder 7">
            <a:extLst>
              <a:ext uri="{FF2B5EF4-FFF2-40B4-BE49-F238E27FC236}">
                <a16:creationId xmlns:a16="http://schemas.microsoft.com/office/drawing/2014/main" id="{D8AC881A-FD7A-1047-A31D-51E3CDC30D2C}"/>
              </a:ext>
            </a:extLst>
          </p:cNvPr>
          <p:cNvSpPr>
            <a:spLocks noGrp="1"/>
          </p:cNvSpPr>
          <p:nvPr>
            <p:ph type="sldNum" sz="quarter" idx="12"/>
          </p:nvPr>
        </p:nvSpPr>
        <p:spPr/>
        <p:txBody>
          <a:bodyPr/>
          <a:lstStyle/>
          <a:p>
            <a:fld id="{5339919A-1AF4-8143-B305-C972D12AEE0C}" type="slidenum">
              <a:rPr lang="en-US" smtClean="0"/>
              <a:pPr/>
              <a:t>33</a:t>
            </a:fld>
            <a:endParaRPr lang="en-US"/>
          </a:p>
        </p:txBody>
      </p:sp>
      <p:sp>
        <p:nvSpPr>
          <p:cNvPr id="5" name="Footer Placeholder 6">
            <a:extLst>
              <a:ext uri="{FF2B5EF4-FFF2-40B4-BE49-F238E27FC236}">
                <a16:creationId xmlns:a16="http://schemas.microsoft.com/office/drawing/2014/main" id="{FDD51288-3014-4141-A52D-19A617C53036}"/>
              </a:ext>
            </a:extLst>
          </p:cNvPr>
          <p:cNvSpPr>
            <a:spLocks noGrp="1"/>
          </p:cNvSpPr>
          <p:nvPr>
            <p:ph type="ftr" sz="quarter" idx="11"/>
          </p:nvPr>
        </p:nvSpPr>
        <p:spPr>
          <a:xfrm>
            <a:off x="1600200" y="4767263"/>
            <a:ext cx="6919722" cy="273844"/>
          </a:xfrm>
        </p:spPr>
        <p:txBody>
          <a:bodyPr/>
          <a:lstStyle/>
          <a:p>
            <a:r>
              <a:rPr lang="en-US" dirty="0"/>
              <a:t>Lundberg, S. (2018). </a:t>
            </a:r>
            <a:r>
              <a:rPr lang="en-US" i="1" dirty="0"/>
              <a:t>SHAP: Explanation</a:t>
            </a:r>
            <a:r>
              <a:rPr lang="en-US" dirty="0"/>
              <a:t>. SHAP. Retrieved July 7, 2022, from https://</a:t>
            </a:r>
            <a:r>
              <a:rPr lang="en-US" dirty="0" err="1"/>
              <a:t>shap.readthedocs.io</a:t>
            </a:r>
            <a:r>
              <a:rPr lang="en-US" dirty="0"/>
              <a:t>/</a:t>
            </a:r>
            <a:r>
              <a:rPr lang="en-US" dirty="0" err="1"/>
              <a:t>en</a:t>
            </a:r>
            <a:r>
              <a:rPr lang="en-US" dirty="0"/>
              <a:t>/latest/</a:t>
            </a:r>
            <a:r>
              <a:rPr lang="en-US" dirty="0" err="1"/>
              <a:t>api.html#explainers</a:t>
            </a:r>
            <a:endParaRPr lang="en-US" dirty="0"/>
          </a:p>
        </p:txBody>
      </p:sp>
      <p:sp>
        <p:nvSpPr>
          <p:cNvPr id="10" name="Content Placeholder 2">
            <a:extLst>
              <a:ext uri="{FF2B5EF4-FFF2-40B4-BE49-F238E27FC236}">
                <a16:creationId xmlns:a16="http://schemas.microsoft.com/office/drawing/2014/main" id="{104F650E-42AC-1640-8081-A0825BFF3714}"/>
              </a:ext>
            </a:extLst>
          </p:cNvPr>
          <p:cNvSpPr txBox="1">
            <a:spLocks/>
          </p:cNvSpPr>
          <p:nvPr/>
        </p:nvSpPr>
        <p:spPr>
          <a:xfrm>
            <a:off x="929000" y="1116606"/>
            <a:ext cx="4648200" cy="3471311"/>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a:r>
              <a:rPr lang="en-US" b="1" dirty="0">
                <a:solidFill>
                  <a:schemeClr val="bg2"/>
                </a:solidFill>
              </a:rPr>
              <a:t>Examples of calling Explainers</a:t>
            </a:r>
          </a:p>
          <a:p>
            <a:pPr lvl="3"/>
            <a:r>
              <a:rPr lang="en-US" b="1" dirty="0" err="1">
                <a:solidFill>
                  <a:schemeClr val="bg2"/>
                </a:solidFill>
              </a:rPr>
              <a:t>shap.Explainer</a:t>
            </a:r>
            <a:endParaRPr lang="en-US" b="1" dirty="0">
              <a:solidFill>
                <a:schemeClr val="bg2"/>
              </a:solidFill>
            </a:endParaRPr>
          </a:p>
          <a:p>
            <a:pPr lvl="4"/>
            <a:r>
              <a:rPr lang="en-US" sz="1200" dirty="0"/>
              <a:t>explainer = </a:t>
            </a:r>
            <a:r>
              <a:rPr lang="en-US" sz="1200" dirty="0" err="1"/>
              <a:t>shap.Explainer</a:t>
            </a:r>
            <a:r>
              <a:rPr lang="en-US" sz="1200" dirty="0"/>
              <a:t>(model, </a:t>
            </a:r>
            <a:r>
              <a:rPr lang="en-US" sz="1200" dirty="0" err="1"/>
              <a:t>X_train</a:t>
            </a:r>
            <a:r>
              <a:rPr lang="en-US" sz="1200" dirty="0"/>
              <a:t>)</a:t>
            </a:r>
          </a:p>
          <a:p>
            <a:pPr lvl="3"/>
            <a:r>
              <a:rPr lang="en-US" b="1" dirty="0" err="1">
                <a:solidFill>
                  <a:schemeClr val="bg2"/>
                </a:solidFill>
              </a:rPr>
              <a:t>shap.TreeExplainer</a:t>
            </a:r>
            <a:endParaRPr lang="en-US" b="1" dirty="0">
              <a:solidFill>
                <a:schemeClr val="bg2"/>
              </a:solidFill>
            </a:endParaRPr>
          </a:p>
          <a:p>
            <a:pPr lvl="4"/>
            <a:r>
              <a:rPr lang="en-US" sz="1200" dirty="0"/>
              <a:t>explainer = </a:t>
            </a:r>
            <a:r>
              <a:rPr lang="en-US" sz="1200" dirty="0" err="1"/>
              <a:t>shap.TreeExplainer</a:t>
            </a:r>
            <a:r>
              <a:rPr lang="en-US" sz="1200" dirty="0"/>
              <a:t>(</a:t>
            </a:r>
            <a:r>
              <a:rPr lang="en-US" sz="1200" dirty="0" err="1"/>
              <a:t>tree_model</a:t>
            </a:r>
            <a:r>
              <a:rPr lang="en-US" sz="1200" dirty="0"/>
              <a:t>)</a:t>
            </a:r>
          </a:p>
          <a:p>
            <a:pPr lvl="3"/>
            <a:r>
              <a:rPr lang="en-US" b="1" dirty="0">
                <a:solidFill>
                  <a:schemeClr val="bg2"/>
                </a:solidFill>
              </a:rPr>
              <a:t>shap.GradientExplainer</a:t>
            </a:r>
          </a:p>
          <a:p>
            <a:pPr lvl="4"/>
            <a:r>
              <a:rPr lang="en-US" sz="1200" dirty="0"/>
              <a:t>explainer = shap.GradientExplainer( (model.layers[7].input, model.layers[-1].output), map2layer(preprocess_input(</a:t>
            </a:r>
            <a:r>
              <a:rPr lang="en-US" sz="1200" dirty="0" err="1"/>
              <a:t>X.copy</a:t>
            </a:r>
            <a:r>
              <a:rPr lang="en-US" sz="1200" dirty="0"/>
              <a:t>()), 7), local_smoothing=100)</a:t>
            </a:r>
          </a:p>
          <a:p>
            <a:pPr lvl="2"/>
            <a:r>
              <a:rPr lang="en-US" sz="1200" b="1" dirty="0">
                <a:solidFill>
                  <a:schemeClr val="bg2"/>
                </a:solidFill>
              </a:rPr>
              <a:t>DON’T WORRY!</a:t>
            </a:r>
          </a:p>
          <a:p>
            <a:pPr lvl="3"/>
            <a:r>
              <a:rPr lang="en-US" sz="1200" dirty="0">
                <a:solidFill>
                  <a:schemeClr val="bg2"/>
                </a:solidFill>
              </a:rPr>
              <a:t>Only the highlighted Explainers are mainly used in this project </a:t>
            </a:r>
          </a:p>
        </p:txBody>
      </p:sp>
      <p:pic>
        <p:nvPicPr>
          <p:cNvPr id="5122" name="Picture 2" descr="https://lh3.googleusercontent.com/6MELTI5aNvPcsY9FUdpXvLLZbwb9vaVHa_YKLA32gFaLqcWROAVPnIIAkRkirstKyfDKeTe0n0I6okOd9pgbf47YLhQW3UG5Rpc9UFWs0sl4y8lp5QAEnfbOxPjKsKnggTzhVYkIQBmjWSSzanHxoqQ">
            <a:extLst>
              <a:ext uri="{FF2B5EF4-FFF2-40B4-BE49-F238E27FC236}">
                <a16:creationId xmlns:a16="http://schemas.microsoft.com/office/drawing/2014/main" id="{B31411DA-5805-3F4E-B9C3-44B3E9636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1037590"/>
            <a:ext cx="1828800" cy="343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01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062-0398-C54E-8B72-7B6DEAE84573}"/>
              </a:ext>
            </a:extLst>
          </p:cNvPr>
          <p:cNvSpPr>
            <a:spLocks noGrp="1"/>
          </p:cNvSpPr>
          <p:nvPr>
            <p:ph type="title"/>
          </p:nvPr>
        </p:nvSpPr>
        <p:spPr/>
        <p:txBody>
          <a:bodyPr/>
          <a:lstStyle/>
          <a:p>
            <a:pPr lvl="2"/>
            <a:r>
              <a:rPr lang="en-US" dirty="0">
                <a:solidFill>
                  <a:schemeClr val="bg1"/>
                </a:solidFill>
              </a:rPr>
              <a:t>About SHAP:</a:t>
            </a:r>
            <a:br>
              <a:rPr lang="en-US" dirty="0">
                <a:solidFill>
                  <a:schemeClr val="bg1"/>
                </a:solidFill>
              </a:rPr>
            </a:br>
            <a:r>
              <a:rPr lang="en-US" sz="1400" dirty="0">
                <a:solidFill>
                  <a:schemeClr val="bg1"/>
                </a:solidFill>
              </a:rPr>
              <a:t>What are ‘Explainers’?</a:t>
            </a:r>
          </a:p>
        </p:txBody>
      </p:sp>
      <p:sp>
        <p:nvSpPr>
          <p:cNvPr id="8" name="Slide Number Placeholder 7">
            <a:extLst>
              <a:ext uri="{FF2B5EF4-FFF2-40B4-BE49-F238E27FC236}">
                <a16:creationId xmlns:a16="http://schemas.microsoft.com/office/drawing/2014/main" id="{D8AC881A-FD7A-1047-A31D-51E3CDC30D2C}"/>
              </a:ext>
            </a:extLst>
          </p:cNvPr>
          <p:cNvSpPr>
            <a:spLocks noGrp="1"/>
          </p:cNvSpPr>
          <p:nvPr>
            <p:ph type="sldNum" sz="quarter" idx="12"/>
          </p:nvPr>
        </p:nvSpPr>
        <p:spPr/>
        <p:txBody>
          <a:bodyPr/>
          <a:lstStyle/>
          <a:p>
            <a:fld id="{5339919A-1AF4-8143-B305-C972D12AEE0C}" type="slidenum">
              <a:rPr lang="en-US" smtClean="0"/>
              <a:pPr/>
              <a:t>34</a:t>
            </a:fld>
            <a:endParaRPr lang="en-US"/>
          </a:p>
        </p:txBody>
      </p:sp>
      <p:sp>
        <p:nvSpPr>
          <p:cNvPr id="5" name="Footer Placeholder 6">
            <a:extLst>
              <a:ext uri="{FF2B5EF4-FFF2-40B4-BE49-F238E27FC236}">
                <a16:creationId xmlns:a16="http://schemas.microsoft.com/office/drawing/2014/main" id="{FDD51288-3014-4141-A52D-19A617C53036}"/>
              </a:ext>
            </a:extLst>
          </p:cNvPr>
          <p:cNvSpPr>
            <a:spLocks noGrp="1"/>
          </p:cNvSpPr>
          <p:nvPr>
            <p:ph type="ftr" sz="quarter" idx="11"/>
          </p:nvPr>
        </p:nvSpPr>
        <p:spPr>
          <a:xfrm>
            <a:off x="1828800" y="4767263"/>
            <a:ext cx="6691122" cy="273844"/>
          </a:xfrm>
        </p:spPr>
        <p:txBody>
          <a:bodyPr/>
          <a:lstStyle/>
          <a:p>
            <a:r>
              <a:rPr lang="en-US" dirty="0"/>
              <a:t>Lundberg, S. (2018). </a:t>
            </a:r>
            <a:r>
              <a:rPr lang="en-US" i="1" dirty="0"/>
              <a:t>SHAP: Explanation</a:t>
            </a:r>
            <a:r>
              <a:rPr lang="en-US" dirty="0"/>
              <a:t>. SHAP. Retrieved July 7, 2022, from https://</a:t>
            </a:r>
            <a:r>
              <a:rPr lang="en-US" dirty="0" err="1"/>
              <a:t>shap.readthedocs.io</a:t>
            </a:r>
            <a:r>
              <a:rPr lang="en-US" dirty="0"/>
              <a:t>/</a:t>
            </a:r>
            <a:r>
              <a:rPr lang="en-US" dirty="0" err="1"/>
              <a:t>en</a:t>
            </a:r>
            <a:r>
              <a:rPr lang="en-US" dirty="0"/>
              <a:t>/latest/</a:t>
            </a:r>
            <a:r>
              <a:rPr lang="en-US" dirty="0" err="1"/>
              <a:t>api.html#explainers</a:t>
            </a:r>
            <a:endParaRPr lang="en-US" dirty="0"/>
          </a:p>
        </p:txBody>
      </p:sp>
      <p:sp>
        <p:nvSpPr>
          <p:cNvPr id="10" name="Content Placeholder 2">
            <a:extLst>
              <a:ext uri="{FF2B5EF4-FFF2-40B4-BE49-F238E27FC236}">
                <a16:creationId xmlns:a16="http://schemas.microsoft.com/office/drawing/2014/main" id="{104F650E-42AC-1640-8081-A0825BFF3714}"/>
              </a:ext>
            </a:extLst>
          </p:cNvPr>
          <p:cNvSpPr txBox="1">
            <a:spLocks/>
          </p:cNvSpPr>
          <p:nvPr/>
        </p:nvSpPr>
        <p:spPr>
          <a:xfrm>
            <a:off x="838200" y="1200151"/>
            <a:ext cx="7620000" cy="838200"/>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a:r>
              <a:rPr lang="en-US" dirty="0">
                <a:solidFill>
                  <a:schemeClr val="tx1"/>
                </a:solidFill>
              </a:rPr>
              <a:t>ALL SHAP Explainers have default parameters but the informational pages, such as the image provided, go in-depth about how users can customize specific parameters to generate outputs to focus on feature interactions</a:t>
            </a:r>
          </a:p>
        </p:txBody>
      </p:sp>
      <p:pic>
        <p:nvPicPr>
          <p:cNvPr id="4" name="Picture 3">
            <a:extLst>
              <a:ext uri="{FF2B5EF4-FFF2-40B4-BE49-F238E27FC236}">
                <a16:creationId xmlns:a16="http://schemas.microsoft.com/office/drawing/2014/main" id="{51C357A1-EF1C-BA43-9F8D-7D3F0FFE17AF}"/>
              </a:ext>
            </a:extLst>
          </p:cNvPr>
          <p:cNvPicPr>
            <a:picLocks noChangeAspect="1"/>
          </p:cNvPicPr>
          <p:nvPr/>
        </p:nvPicPr>
        <p:blipFill rotWithShape="1">
          <a:blip r:embed="rId3"/>
          <a:srcRect b="57106"/>
          <a:stretch/>
        </p:blipFill>
        <p:spPr>
          <a:xfrm>
            <a:off x="381001" y="2419350"/>
            <a:ext cx="4191000" cy="1961617"/>
          </a:xfrm>
          <a:prstGeom prst="rect">
            <a:avLst/>
          </a:prstGeom>
        </p:spPr>
      </p:pic>
      <p:pic>
        <p:nvPicPr>
          <p:cNvPr id="9" name="Picture 8">
            <a:extLst>
              <a:ext uri="{FF2B5EF4-FFF2-40B4-BE49-F238E27FC236}">
                <a16:creationId xmlns:a16="http://schemas.microsoft.com/office/drawing/2014/main" id="{90E2207E-8641-3941-B8C6-8C1F9D55F7E6}"/>
              </a:ext>
            </a:extLst>
          </p:cNvPr>
          <p:cNvPicPr>
            <a:picLocks noChangeAspect="1"/>
          </p:cNvPicPr>
          <p:nvPr/>
        </p:nvPicPr>
        <p:blipFill rotWithShape="1">
          <a:blip r:embed="rId3"/>
          <a:srcRect l="15599" t="42894"/>
          <a:stretch/>
        </p:blipFill>
        <p:spPr>
          <a:xfrm>
            <a:off x="4935266" y="1962150"/>
            <a:ext cx="3641320" cy="2523242"/>
          </a:xfrm>
          <a:prstGeom prst="rect">
            <a:avLst/>
          </a:prstGeom>
        </p:spPr>
      </p:pic>
    </p:spTree>
    <p:extLst>
      <p:ext uri="{BB962C8B-B14F-4D97-AF65-F5344CB8AC3E}">
        <p14:creationId xmlns:p14="http://schemas.microsoft.com/office/powerpoint/2010/main" val="323098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062-0398-C54E-8B72-7B6DEAE84573}"/>
              </a:ext>
            </a:extLst>
          </p:cNvPr>
          <p:cNvSpPr>
            <a:spLocks noGrp="1"/>
          </p:cNvSpPr>
          <p:nvPr>
            <p:ph type="title"/>
          </p:nvPr>
        </p:nvSpPr>
        <p:spPr/>
        <p:txBody>
          <a:bodyPr/>
          <a:lstStyle/>
          <a:p>
            <a:pPr lvl="2"/>
            <a:r>
              <a:rPr lang="en-US" dirty="0">
                <a:solidFill>
                  <a:schemeClr val="bg1"/>
                </a:solidFill>
              </a:rPr>
              <a:t>About SHAP:</a:t>
            </a:r>
            <a:br>
              <a:rPr lang="en-US" dirty="0">
                <a:solidFill>
                  <a:schemeClr val="bg1"/>
                </a:solidFill>
              </a:rPr>
            </a:br>
            <a:r>
              <a:rPr lang="en-US" sz="1400" dirty="0">
                <a:solidFill>
                  <a:schemeClr val="bg1"/>
                </a:solidFill>
              </a:rPr>
              <a:t>SHAP Plots</a:t>
            </a:r>
          </a:p>
        </p:txBody>
      </p:sp>
      <p:sp>
        <p:nvSpPr>
          <p:cNvPr id="8" name="Slide Number Placeholder 7">
            <a:extLst>
              <a:ext uri="{FF2B5EF4-FFF2-40B4-BE49-F238E27FC236}">
                <a16:creationId xmlns:a16="http://schemas.microsoft.com/office/drawing/2014/main" id="{D8AC881A-FD7A-1047-A31D-51E3CDC30D2C}"/>
              </a:ext>
            </a:extLst>
          </p:cNvPr>
          <p:cNvSpPr>
            <a:spLocks noGrp="1"/>
          </p:cNvSpPr>
          <p:nvPr>
            <p:ph type="sldNum" sz="quarter" idx="12"/>
          </p:nvPr>
        </p:nvSpPr>
        <p:spPr/>
        <p:txBody>
          <a:bodyPr/>
          <a:lstStyle/>
          <a:p>
            <a:fld id="{5339919A-1AF4-8143-B305-C972D12AEE0C}" type="slidenum">
              <a:rPr lang="en-US" smtClean="0"/>
              <a:pPr/>
              <a:t>35</a:t>
            </a:fld>
            <a:endParaRPr lang="en-US"/>
          </a:p>
        </p:txBody>
      </p:sp>
      <p:sp>
        <p:nvSpPr>
          <p:cNvPr id="5" name="Footer Placeholder 6">
            <a:extLst>
              <a:ext uri="{FF2B5EF4-FFF2-40B4-BE49-F238E27FC236}">
                <a16:creationId xmlns:a16="http://schemas.microsoft.com/office/drawing/2014/main" id="{FDD51288-3014-4141-A52D-19A617C53036}"/>
              </a:ext>
            </a:extLst>
          </p:cNvPr>
          <p:cNvSpPr>
            <a:spLocks noGrp="1"/>
          </p:cNvSpPr>
          <p:nvPr>
            <p:ph type="ftr" sz="quarter" idx="11"/>
          </p:nvPr>
        </p:nvSpPr>
        <p:spPr>
          <a:xfrm>
            <a:off x="2209800" y="4767263"/>
            <a:ext cx="6310122" cy="273844"/>
          </a:xfrm>
        </p:spPr>
        <p:txBody>
          <a:bodyPr/>
          <a:lstStyle/>
          <a:p>
            <a:r>
              <a:rPr lang="en-US" dirty="0"/>
              <a:t>Lundberg, S. (2018). </a:t>
            </a:r>
            <a:r>
              <a:rPr lang="en-US" i="1" dirty="0"/>
              <a:t>SHAP: Plots</a:t>
            </a:r>
            <a:r>
              <a:rPr lang="en-US" dirty="0"/>
              <a:t>. SHAP. Retrieved July 7, 2022, from https://</a:t>
            </a:r>
            <a:r>
              <a:rPr lang="en-US" dirty="0" err="1"/>
              <a:t>shap.readthedocs.io</a:t>
            </a:r>
            <a:r>
              <a:rPr lang="en-US" dirty="0"/>
              <a:t>/</a:t>
            </a:r>
            <a:r>
              <a:rPr lang="en-US" dirty="0" err="1"/>
              <a:t>en</a:t>
            </a:r>
            <a:r>
              <a:rPr lang="en-US" dirty="0"/>
              <a:t>/latest/</a:t>
            </a:r>
            <a:r>
              <a:rPr lang="en-US" dirty="0" err="1"/>
              <a:t>api.html#explainers</a:t>
            </a:r>
            <a:endParaRPr lang="en-US" dirty="0"/>
          </a:p>
          <a:p>
            <a:endParaRPr lang="en-US" dirty="0"/>
          </a:p>
        </p:txBody>
      </p:sp>
      <p:pic>
        <p:nvPicPr>
          <p:cNvPr id="4" name="Picture 3">
            <a:extLst>
              <a:ext uri="{FF2B5EF4-FFF2-40B4-BE49-F238E27FC236}">
                <a16:creationId xmlns:a16="http://schemas.microsoft.com/office/drawing/2014/main" id="{E55AFF71-7EA7-9F44-A483-8DCD68DA0BBC}"/>
              </a:ext>
            </a:extLst>
          </p:cNvPr>
          <p:cNvPicPr>
            <a:picLocks noChangeAspect="1"/>
          </p:cNvPicPr>
          <p:nvPr/>
        </p:nvPicPr>
        <p:blipFill rotWithShape="1">
          <a:blip r:embed="rId3"/>
          <a:srcRect l="521" t="44699"/>
          <a:stretch/>
        </p:blipFill>
        <p:spPr>
          <a:xfrm>
            <a:off x="5257800" y="1047750"/>
            <a:ext cx="1719149" cy="2286000"/>
          </a:xfrm>
          <a:prstGeom prst="rect">
            <a:avLst/>
          </a:prstGeom>
          <a:effectLst>
            <a:softEdge rad="0"/>
          </a:effectLst>
        </p:spPr>
      </p:pic>
      <p:pic>
        <p:nvPicPr>
          <p:cNvPr id="7" name="Picture 6">
            <a:extLst>
              <a:ext uri="{FF2B5EF4-FFF2-40B4-BE49-F238E27FC236}">
                <a16:creationId xmlns:a16="http://schemas.microsoft.com/office/drawing/2014/main" id="{660D9C58-2AF3-7641-9EA3-CBDC51F58023}"/>
              </a:ext>
            </a:extLst>
          </p:cNvPr>
          <p:cNvPicPr>
            <a:picLocks noChangeAspect="1"/>
          </p:cNvPicPr>
          <p:nvPr/>
        </p:nvPicPr>
        <p:blipFill>
          <a:blip r:embed="rId4"/>
          <a:stretch>
            <a:fillRect/>
          </a:stretch>
        </p:blipFill>
        <p:spPr>
          <a:xfrm>
            <a:off x="7179484" y="1962004"/>
            <a:ext cx="1812116" cy="2286146"/>
          </a:xfrm>
          <a:prstGeom prst="rect">
            <a:avLst/>
          </a:prstGeom>
        </p:spPr>
      </p:pic>
      <p:sp>
        <p:nvSpPr>
          <p:cNvPr id="12" name="Content Placeholder 2">
            <a:extLst>
              <a:ext uri="{FF2B5EF4-FFF2-40B4-BE49-F238E27FC236}">
                <a16:creationId xmlns:a16="http://schemas.microsoft.com/office/drawing/2014/main" id="{BE46A1D1-AA1B-1D4D-89A9-BA1FF902DCCC}"/>
              </a:ext>
            </a:extLst>
          </p:cNvPr>
          <p:cNvSpPr txBox="1">
            <a:spLocks/>
          </p:cNvSpPr>
          <p:nvPr/>
        </p:nvSpPr>
        <p:spPr>
          <a:xfrm>
            <a:off x="628650" y="1223292"/>
            <a:ext cx="3810000" cy="3208337"/>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bg2"/>
                </a:solidFill>
              </a:rPr>
              <a:t>What are SHAP plots?</a:t>
            </a:r>
          </a:p>
          <a:p>
            <a:pPr lvl="3"/>
            <a:r>
              <a:rPr lang="en-US" dirty="0"/>
              <a:t>Function calls to </a:t>
            </a:r>
            <a:r>
              <a:rPr lang="en-US" dirty="0">
                <a:solidFill>
                  <a:schemeClr val="tx1"/>
                </a:solidFill>
              </a:rPr>
              <a:t>create summary figure visualizations of feature importance</a:t>
            </a:r>
            <a:r>
              <a:rPr lang="en-US" dirty="0"/>
              <a:t> using SHAP values for a given model</a:t>
            </a:r>
          </a:p>
          <a:p>
            <a:pPr lvl="3"/>
            <a:r>
              <a:rPr lang="en-US" dirty="0"/>
              <a:t>Some plots are made specifically for certain Explainer objects for a certain ML model</a:t>
            </a:r>
          </a:p>
          <a:p>
            <a:pPr lvl="4"/>
            <a:r>
              <a:rPr lang="en-US" sz="1200" dirty="0"/>
              <a:t>Tree-based models (Decision Tree, Random Forest, </a:t>
            </a:r>
            <a:r>
              <a:rPr lang="en-US" sz="1200" dirty="0" err="1"/>
              <a:t>etc</a:t>
            </a:r>
            <a:r>
              <a:rPr lang="en-US" sz="1200" dirty="0"/>
              <a:t>) may not work for waterfall plots</a:t>
            </a:r>
          </a:p>
          <a:p>
            <a:pPr lvl="3"/>
            <a:r>
              <a:rPr lang="en-US" dirty="0">
                <a:solidFill>
                  <a:schemeClr val="tx1"/>
                </a:solidFill>
              </a:rPr>
              <a:t>Changes to SHAP package </a:t>
            </a:r>
            <a:r>
              <a:rPr lang="en-US" dirty="0"/>
              <a:t>may affect implementation of some plot function calls </a:t>
            </a:r>
          </a:p>
        </p:txBody>
      </p:sp>
    </p:spTree>
    <p:extLst>
      <p:ext uri="{BB962C8B-B14F-4D97-AF65-F5344CB8AC3E}">
        <p14:creationId xmlns:p14="http://schemas.microsoft.com/office/powerpoint/2010/main" val="173001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062-0398-C54E-8B72-7B6DEAE84573}"/>
              </a:ext>
            </a:extLst>
          </p:cNvPr>
          <p:cNvSpPr>
            <a:spLocks noGrp="1"/>
          </p:cNvSpPr>
          <p:nvPr>
            <p:ph type="title"/>
          </p:nvPr>
        </p:nvSpPr>
        <p:spPr/>
        <p:txBody>
          <a:bodyPr/>
          <a:lstStyle/>
          <a:p>
            <a:pPr lvl="2"/>
            <a:r>
              <a:rPr lang="en-US" dirty="0">
                <a:solidFill>
                  <a:schemeClr val="bg1"/>
                </a:solidFill>
              </a:rPr>
              <a:t>About SHAP:</a:t>
            </a:r>
            <a:br>
              <a:rPr lang="en-US" dirty="0">
                <a:solidFill>
                  <a:schemeClr val="bg1"/>
                </a:solidFill>
              </a:rPr>
            </a:br>
            <a:r>
              <a:rPr lang="en-US" sz="1400" dirty="0">
                <a:solidFill>
                  <a:schemeClr val="bg1"/>
                </a:solidFill>
              </a:rPr>
              <a:t>SHAP Plots (cont.)</a:t>
            </a:r>
          </a:p>
        </p:txBody>
      </p:sp>
      <p:sp>
        <p:nvSpPr>
          <p:cNvPr id="8" name="Slide Number Placeholder 7">
            <a:extLst>
              <a:ext uri="{FF2B5EF4-FFF2-40B4-BE49-F238E27FC236}">
                <a16:creationId xmlns:a16="http://schemas.microsoft.com/office/drawing/2014/main" id="{D8AC881A-FD7A-1047-A31D-51E3CDC30D2C}"/>
              </a:ext>
            </a:extLst>
          </p:cNvPr>
          <p:cNvSpPr>
            <a:spLocks noGrp="1"/>
          </p:cNvSpPr>
          <p:nvPr>
            <p:ph type="sldNum" sz="quarter" idx="12"/>
          </p:nvPr>
        </p:nvSpPr>
        <p:spPr/>
        <p:txBody>
          <a:bodyPr/>
          <a:lstStyle/>
          <a:p>
            <a:fld id="{5339919A-1AF4-8143-B305-C972D12AEE0C}" type="slidenum">
              <a:rPr lang="en-US" smtClean="0"/>
              <a:pPr/>
              <a:t>36</a:t>
            </a:fld>
            <a:endParaRPr lang="en-US"/>
          </a:p>
        </p:txBody>
      </p:sp>
      <p:sp>
        <p:nvSpPr>
          <p:cNvPr id="5" name="Footer Placeholder 6">
            <a:extLst>
              <a:ext uri="{FF2B5EF4-FFF2-40B4-BE49-F238E27FC236}">
                <a16:creationId xmlns:a16="http://schemas.microsoft.com/office/drawing/2014/main" id="{FDD51288-3014-4141-A52D-19A617C53036}"/>
              </a:ext>
            </a:extLst>
          </p:cNvPr>
          <p:cNvSpPr>
            <a:spLocks noGrp="1"/>
          </p:cNvSpPr>
          <p:nvPr>
            <p:ph type="ftr" sz="quarter" idx="11"/>
          </p:nvPr>
        </p:nvSpPr>
        <p:spPr>
          <a:xfrm>
            <a:off x="2286000" y="4767263"/>
            <a:ext cx="6233922" cy="273844"/>
          </a:xfrm>
        </p:spPr>
        <p:txBody>
          <a:bodyPr/>
          <a:lstStyle/>
          <a:p>
            <a:r>
              <a:rPr lang="en-US" dirty="0"/>
              <a:t>Lundberg, S. (2018). </a:t>
            </a:r>
            <a:r>
              <a:rPr lang="en-US" i="1" dirty="0"/>
              <a:t>SHAP: Plots</a:t>
            </a:r>
            <a:r>
              <a:rPr lang="en-US" dirty="0"/>
              <a:t>. SHAP. Retrieved July 7, 2022, from https://</a:t>
            </a:r>
            <a:r>
              <a:rPr lang="en-US" dirty="0" err="1"/>
              <a:t>shap.readthedocs.io</a:t>
            </a:r>
            <a:r>
              <a:rPr lang="en-US" dirty="0"/>
              <a:t>/</a:t>
            </a:r>
            <a:r>
              <a:rPr lang="en-US" dirty="0" err="1"/>
              <a:t>en</a:t>
            </a:r>
            <a:r>
              <a:rPr lang="en-US" dirty="0"/>
              <a:t>/latest/</a:t>
            </a:r>
            <a:r>
              <a:rPr lang="en-US" dirty="0" err="1"/>
              <a:t>api.html#explainers</a:t>
            </a:r>
            <a:endParaRPr lang="en-US" dirty="0"/>
          </a:p>
          <a:p>
            <a:endParaRPr lang="en-US" dirty="0"/>
          </a:p>
        </p:txBody>
      </p:sp>
      <p:pic>
        <p:nvPicPr>
          <p:cNvPr id="4" name="Picture 3">
            <a:extLst>
              <a:ext uri="{FF2B5EF4-FFF2-40B4-BE49-F238E27FC236}">
                <a16:creationId xmlns:a16="http://schemas.microsoft.com/office/drawing/2014/main" id="{E55AFF71-7EA7-9F44-A483-8DCD68DA0BBC}"/>
              </a:ext>
            </a:extLst>
          </p:cNvPr>
          <p:cNvPicPr>
            <a:picLocks noChangeAspect="1"/>
          </p:cNvPicPr>
          <p:nvPr/>
        </p:nvPicPr>
        <p:blipFill rotWithShape="1">
          <a:blip r:embed="rId3"/>
          <a:srcRect l="521" t="44699"/>
          <a:stretch/>
        </p:blipFill>
        <p:spPr>
          <a:xfrm>
            <a:off x="4953000" y="1047750"/>
            <a:ext cx="1926640" cy="2561907"/>
          </a:xfrm>
          <a:prstGeom prst="rect">
            <a:avLst/>
          </a:prstGeom>
          <a:effectLst>
            <a:softEdge rad="0"/>
          </a:effectLst>
        </p:spPr>
      </p:pic>
      <p:pic>
        <p:nvPicPr>
          <p:cNvPr id="7" name="Picture 6">
            <a:extLst>
              <a:ext uri="{FF2B5EF4-FFF2-40B4-BE49-F238E27FC236}">
                <a16:creationId xmlns:a16="http://schemas.microsoft.com/office/drawing/2014/main" id="{660D9C58-2AF3-7641-9EA3-CBDC51F58023}"/>
              </a:ext>
            </a:extLst>
          </p:cNvPr>
          <p:cNvPicPr>
            <a:picLocks noChangeAspect="1"/>
          </p:cNvPicPr>
          <p:nvPr/>
        </p:nvPicPr>
        <p:blipFill>
          <a:blip r:embed="rId4"/>
          <a:stretch>
            <a:fillRect/>
          </a:stretch>
        </p:blipFill>
        <p:spPr>
          <a:xfrm>
            <a:off x="6958712" y="1962004"/>
            <a:ext cx="2032888" cy="2564670"/>
          </a:xfrm>
          <a:prstGeom prst="rect">
            <a:avLst/>
          </a:prstGeom>
        </p:spPr>
      </p:pic>
      <p:sp>
        <p:nvSpPr>
          <p:cNvPr id="12" name="Content Placeholder 2">
            <a:extLst>
              <a:ext uri="{FF2B5EF4-FFF2-40B4-BE49-F238E27FC236}">
                <a16:creationId xmlns:a16="http://schemas.microsoft.com/office/drawing/2014/main" id="{BE46A1D1-AA1B-1D4D-89A9-BA1FF902DCCC}"/>
              </a:ext>
            </a:extLst>
          </p:cNvPr>
          <p:cNvSpPr txBox="1">
            <a:spLocks/>
          </p:cNvSpPr>
          <p:nvPr/>
        </p:nvSpPr>
        <p:spPr>
          <a:xfrm>
            <a:off x="628650" y="1187554"/>
            <a:ext cx="3429000" cy="3208337"/>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bg2"/>
                </a:solidFill>
              </a:rPr>
              <a:t>What are SHAP plots? (cont.)</a:t>
            </a:r>
          </a:p>
          <a:p>
            <a:pPr lvl="3"/>
            <a:r>
              <a:rPr lang="en-US" dirty="0"/>
              <a:t>Plots can help display binary classification in one figure or create a figure for a </a:t>
            </a:r>
            <a:r>
              <a:rPr lang="en-US" dirty="0">
                <a:solidFill>
                  <a:schemeClr val="tx1"/>
                </a:solidFill>
              </a:rPr>
              <a:t>single prediction</a:t>
            </a:r>
            <a:r>
              <a:rPr lang="en-US" dirty="0"/>
              <a:t>!</a:t>
            </a:r>
          </a:p>
          <a:p>
            <a:pPr lvl="3"/>
            <a:r>
              <a:rPr lang="en-US" dirty="0"/>
              <a:t>However…</a:t>
            </a:r>
          </a:p>
          <a:p>
            <a:pPr lvl="4"/>
            <a:r>
              <a:rPr lang="en-US" sz="1200" dirty="0"/>
              <a:t>Not all summary figures are interpretable</a:t>
            </a:r>
          </a:p>
          <a:p>
            <a:pPr lvl="3"/>
            <a:r>
              <a:rPr lang="en-US" b="1" dirty="0">
                <a:solidFill>
                  <a:schemeClr val="bg2"/>
                </a:solidFill>
              </a:rPr>
              <a:t>DON’T WORRY!</a:t>
            </a:r>
          </a:p>
          <a:p>
            <a:pPr lvl="4"/>
            <a:r>
              <a:rPr lang="en-US" sz="1200" dirty="0">
                <a:solidFill>
                  <a:schemeClr val="bg2"/>
                </a:solidFill>
              </a:rPr>
              <a:t>The plots highlighted in the pictures are the ones mainly used in this project </a:t>
            </a:r>
          </a:p>
          <a:p>
            <a:pPr lvl="4"/>
            <a:r>
              <a:rPr lang="en-US" sz="1200" dirty="0">
                <a:solidFill>
                  <a:schemeClr val="bg2"/>
                </a:solidFill>
              </a:rPr>
              <a:t>Figures will be shown later in this presentation!</a:t>
            </a:r>
          </a:p>
        </p:txBody>
      </p:sp>
    </p:spTree>
    <p:extLst>
      <p:ext uri="{BB962C8B-B14F-4D97-AF65-F5344CB8AC3E}">
        <p14:creationId xmlns:p14="http://schemas.microsoft.com/office/powerpoint/2010/main" val="167504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4062-0398-C54E-8B72-7B6DEAE84573}"/>
              </a:ext>
            </a:extLst>
          </p:cNvPr>
          <p:cNvSpPr>
            <a:spLocks noGrp="1"/>
          </p:cNvSpPr>
          <p:nvPr>
            <p:ph type="title"/>
          </p:nvPr>
        </p:nvSpPr>
        <p:spPr/>
        <p:txBody>
          <a:bodyPr/>
          <a:lstStyle/>
          <a:p>
            <a:pPr lvl="2"/>
            <a:r>
              <a:rPr lang="en-US" dirty="0">
                <a:solidFill>
                  <a:schemeClr val="bg1"/>
                </a:solidFill>
              </a:rPr>
              <a:t>My Project: STREAMLINE x SHAP</a:t>
            </a:r>
          </a:p>
        </p:txBody>
      </p:sp>
      <p:sp>
        <p:nvSpPr>
          <p:cNvPr id="8" name="Slide Number Placeholder 7">
            <a:extLst>
              <a:ext uri="{FF2B5EF4-FFF2-40B4-BE49-F238E27FC236}">
                <a16:creationId xmlns:a16="http://schemas.microsoft.com/office/drawing/2014/main" id="{D8AC881A-FD7A-1047-A31D-51E3CDC30D2C}"/>
              </a:ext>
            </a:extLst>
          </p:cNvPr>
          <p:cNvSpPr>
            <a:spLocks noGrp="1"/>
          </p:cNvSpPr>
          <p:nvPr>
            <p:ph type="sldNum" sz="quarter" idx="12"/>
          </p:nvPr>
        </p:nvSpPr>
        <p:spPr/>
        <p:txBody>
          <a:bodyPr/>
          <a:lstStyle/>
          <a:p>
            <a:fld id="{5339919A-1AF4-8143-B305-C972D12AEE0C}" type="slidenum">
              <a:rPr lang="en-US" smtClean="0"/>
              <a:pPr/>
              <a:t>37</a:t>
            </a:fld>
            <a:endParaRPr lang="en-US"/>
          </a:p>
        </p:txBody>
      </p:sp>
      <p:sp>
        <p:nvSpPr>
          <p:cNvPr id="9" name="Content Placeholder 2">
            <a:extLst>
              <a:ext uri="{FF2B5EF4-FFF2-40B4-BE49-F238E27FC236}">
                <a16:creationId xmlns:a16="http://schemas.microsoft.com/office/drawing/2014/main" id="{44F78534-6B11-2541-94EF-41C4531A9A9A}"/>
              </a:ext>
            </a:extLst>
          </p:cNvPr>
          <p:cNvSpPr txBox="1">
            <a:spLocks/>
          </p:cNvSpPr>
          <p:nvPr/>
        </p:nvSpPr>
        <p:spPr>
          <a:xfrm>
            <a:off x="699754" y="1248093"/>
            <a:ext cx="3388151" cy="3208337"/>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bg2"/>
                </a:solidFill>
              </a:rPr>
              <a:t>Project:</a:t>
            </a:r>
          </a:p>
          <a:p>
            <a:pPr lvl="3"/>
            <a:r>
              <a:rPr lang="en-US" dirty="0">
                <a:solidFill>
                  <a:schemeClr val="tx1"/>
                </a:solidFill>
              </a:rPr>
              <a:t>Post-analysis for trained ML models </a:t>
            </a:r>
            <a:r>
              <a:rPr lang="en-US" dirty="0">
                <a:sym typeface="Wingdings" pitchFamily="2" charset="2"/>
              </a:rPr>
              <a:t> </a:t>
            </a:r>
            <a:r>
              <a:rPr lang="en-US" dirty="0"/>
              <a:t> model explanation &amp; interpretation using SHAP</a:t>
            </a:r>
          </a:p>
          <a:p>
            <a:pPr lvl="3"/>
            <a:r>
              <a:rPr lang="en-US" dirty="0">
                <a:solidFill>
                  <a:schemeClr val="tx1"/>
                </a:solidFill>
              </a:rPr>
              <a:t>Feature importance </a:t>
            </a:r>
            <a:r>
              <a:rPr lang="en-US" dirty="0"/>
              <a:t>for each trained model from STREAMLINE to understand how each model made it’s prediction</a:t>
            </a:r>
          </a:p>
        </p:txBody>
      </p:sp>
      <p:sp>
        <p:nvSpPr>
          <p:cNvPr id="11" name="Content Placeholder 2">
            <a:extLst>
              <a:ext uri="{FF2B5EF4-FFF2-40B4-BE49-F238E27FC236}">
                <a16:creationId xmlns:a16="http://schemas.microsoft.com/office/drawing/2014/main" id="{CB9CCBE4-171C-F141-948B-4E7025308F7C}"/>
              </a:ext>
            </a:extLst>
          </p:cNvPr>
          <p:cNvSpPr txBox="1">
            <a:spLocks/>
          </p:cNvSpPr>
          <p:nvPr/>
        </p:nvSpPr>
        <p:spPr>
          <a:xfrm>
            <a:off x="5127199" y="1248093"/>
            <a:ext cx="3388151" cy="3208337"/>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bg2"/>
                </a:solidFill>
              </a:rPr>
              <a:t>Initial thoughts going into this…</a:t>
            </a:r>
          </a:p>
          <a:p>
            <a:pPr lvl="3"/>
            <a:r>
              <a:rPr lang="en-US" dirty="0"/>
              <a:t>“Oh okay….so just simply applying an already made framework package (SHAP) to create values and figures for STREAMLINE </a:t>
            </a:r>
          </a:p>
          <a:p>
            <a:pPr lvl="3"/>
            <a:r>
              <a:rPr lang="en-US" dirty="0"/>
              <a:t>“Sounds simple enough. Just use these tools from the package and apply it to the saved data from the STREAMLINE run”</a:t>
            </a:r>
          </a:p>
        </p:txBody>
      </p:sp>
    </p:spTree>
    <p:extLst>
      <p:ext uri="{BB962C8B-B14F-4D97-AF65-F5344CB8AC3E}">
        <p14:creationId xmlns:p14="http://schemas.microsoft.com/office/powerpoint/2010/main" val="66462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D8AC881A-FD7A-1047-A31D-51E3CDC30D2C}"/>
              </a:ext>
            </a:extLst>
          </p:cNvPr>
          <p:cNvSpPr>
            <a:spLocks noGrp="1"/>
          </p:cNvSpPr>
          <p:nvPr>
            <p:ph type="sldNum" sz="quarter" idx="12"/>
          </p:nvPr>
        </p:nvSpPr>
        <p:spPr/>
        <p:txBody>
          <a:bodyPr/>
          <a:lstStyle/>
          <a:p>
            <a:fld id="{5339919A-1AF4-8143-B305-C972D12AEE0C}" type="slidenum">
              <a:rPr lang="en-US" smtClean="0"/>
              <a:pPr/>
              <a:t>38</a:t>
            </a:fld>
            <a:endParaRPr lang="en-US"/>
          </a:p>
        </p:txBody>
      </p:sp>
      <p:sp>
        <p:nvSpPr>
          <p:cNvPr id="16" name="Content Placeholder 2">
            <a:extLst>
              <a:ext uri="{FF2B5EF4-FFF2-40B4-BE49-F238E27FC236}">
                <a16:creationId xmlns:a16="http://schemas.microsoft.com/office/drawing/2014/main" id="{B0F05F3E-611C-7C42-9DDF-1DFEBD7235B1}"/>
              </a:ext>
            </a:extLst>
          </p:cNvPr>
          <p:cNvSpPr txBox="1">
            <a:spLocks/>
          </p:cNvSpPr>
          <p:nvPr/>
        </p:nvSpPr>
        <p:spPr>
          <a:xfrm>
            <a:off x="1905000" y="1200150"/>
            <a:ext cx="5334000" cy="3276600"/>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US" b="1" dirty="0">
                <a:solidFill>
                  <a:schemeClr val="tx1"/>
                </a:solidFill>
              </a:rPr>
              <a:t>Questions that were taken into deep consideration</a:t>
            </a:r>
          </a:p>
          <a:p>
            <a:pPr lvl="3"/>
            <a:r>
              <a:rPr lang="en-US" b="1" dirty="0">
                <a:solidFill>
                  <a:schemeClr val="bg2"/>
                </a:solidFill>
              </a:rPr>
              <a:t>'Does it matter which Explainer is used on a a specific algorithm?’</a:t>
            </a:r>
          </a:p>
          <a:p>
            <a:pPr lvl="4"/>
            <a:r>
              <a:rPr lang="en-US" sz="1200" b="1" dirty="0">
                <a:solidFill>
                  <a:schemeClr val="tx1"/>
                </a:solidFill>
              </a:rPr>
              <a:t> </a:t>
            </a:r>
            <a:r>
              <a:rPr lang="en-US" sz="1200" dirty="0"/>
              <a:t>YES (and a bit of no)”</a:t>
            </a:r>
            <a:endParaRPr lang="en-US" sz="1200" b="1" dirty="0"/>
          </a:p>
          <a:p>
            <a:pPr lvl="3"/>
            <a:r>
              <a:rPr lang="en-US" b="1" dirty="0">
                <a:solidFill>
                  <a:schemeClr val="bg2"/>
                </a:solidFill>
              </a:rPr>
              <a:t>When is it appropriate to apply specific SHAP explainers (e.g. LinearExplainer or TreeExplainer) on certain ML models?</a:t>
            </a:r>
          </a:p>
          <a:p>
            <a:pPr lvl="4"/>
            <a:r>
              <a:rPr lang="en-US" sz="1200" dirty="0"/>
              <a:t>While appropriate use may still be in question, some explainers were designed to cater to the unique characteristics of models for better approximation</a:t>
            </a:r>
          </a:p>
          <a:p>
            <a:pPr lvl="4"/>
            <a:r>
              <a:rPr lang="en-US" sz="1200" dirty="0"/>
              <a:t>There are two main generic Explainers (Explainer and KernelExplainer) that can be used to explain any model</a:t>
            </a:r>
            <a:endParaRPr lang="en-US" b="0" dirty="0"/>
          </a:p>
          <a:p>
            <a:pPr lvl="3"/>
            <a:endParaRPr lang="en-US" dirty="0"/>
          </a:p>
        </p:txBody>
      </p:sp>
      <p:sp>
        <p:nvSpPr>
          <p:cNvPr id="6" name="Title 1">
            <a:extLst>
              <a:ext uri="{FF2B5EF4-FFF2-40B4-BE49-F238E27FC236}">
                <a16:creationId xmlns:a16="http://schemas.microsoft.com/office/drawing/2014/main" id="{F0ED679B-8B3E-1640-AE87-AD6DB01443A1}"/>
              </a:ext>
            </a:extLst>
          </p:cNvPr>
          <p:cNvSpPr>
            <a:spLocks noGrp="1"/>
          </p:cNvSpPr>
          <p:nvPr>
            <p:ph type="title"/>
          </p:nvPr>
        </p:nvSpPr>
        <p:spPr>
          <a:xfrm>
            <a:off x="628650" y="0"/>
            <a:ext cx="7886700" cy="937260"/>
          </a:xfrm>
        </p:spPr>
        <p:txBody>
          <a:bodyPr/>
          <a:lstStyle/>
          <a:p>
            <a:pPr lvl="2"/>
            <a:r>
              <a:rPr lang="en-US" dirty="0">
                <a:solidFill>
                  <a:schemeClr val="bg1"/>
                </a:solidFill>
              </a:rPr>
              <a:t>Questions</a:t>
            </a:r>
          </a:p>
        </p:txBody>
      </p:sp>
    </p:spTree>
    <p:extLst>
      <p:ext uri="{BB962C8B-B14F-4D97-AF65-F5344CB8AC3E}">
        <p14:creationId xmlns:p14="http://schemas.microsoft.com/office/powerpoint/2010/main" val="273702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D8AC881A-FD7A-1047-A31D-51E3CDC30D2C}"/>
              </a:ext>
            </a:extLst>
          </p:cNvPr>
          <p:cNvSpPr>
            <a:spLocks noGrp="1"/>
          </p:cNvSpPr>
          <p:nvPr>
            <p:ph type="sldNum" sz="quarter" idx="12"/>
          </p:nvPr>
        </p:nvSpPr>
        <p:spPr/>
        <p:txBody>
          <a:bodyPr/>
          <a:lstStyle/>
          <a:p>
            <a:fld id="{5339919A-1AF4-8143-B305-C972D12AEE0C}" type="slidenum">
              <a:rPr lang="en-US" smtClean="0"/>
              <a:pPr/>
              <a:t>39</a:t>
            </a:fld>
            <a:endParaRPr lang="en-US"/>
          </a:p>
        </p:txBody>
      </p:sp>
      <p:sp>
        <p:nvSpPr>
          <p:cNvPr id="16" name="Content Placeholder 2">
            <a:extLst>
              <a:ext uri="{FF2B5EF4-FFF2-40B4-BE49-F238E27FC236}">
                <a16:creationId xmlns:a16="http://schemas.microsoft.com/office/drawing/2014/main" id="{B0F05F3E-611C-7C42-9DDF-1DFEBD7235B1}"/>
              </a:ext>
            </a:extLst>
          </p:cNvPr>
          <p:cNvSpPr txBox="1">
            <a:spLocks/>
          </p:cNvSpPr>
          <p:nvPr/>
        </p:nvSpPr>
        <p:spPr>
          <a:xfrm>
            <a:off x="1943099" y="1200150"/>
            <a:ext cx="5257801" cy="3124200"/>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US" b="1" dirty="0">
                <a:solidFill>
                  <a:schemeClr val="tx1"/>
                </a:solidFill>
              </a:rPr>
              <a:t>Questions that were taken into deep consideration (cont.)</a:t>
            </a:r>
          </a:p>
          <a:p>
            <a:pPr lvl="3"/>
            <a:r>
              <a:rPr lang="en-US" b="1" dirty="0">
                <a:solidFill>
                  <a:schemeClr val="bg2"/>
                </a:solidFill>
              </a:rPr>
              <a:t>‘Why do we use training data when creating the Explainer?’</a:t>
            </a:r>
          </a:p>
          <a:p>
            <a:pPr lvl="4"/>
            <a:r>
              <a:rPr lang="en-US" dirty="0"/>
              <a:t>Trained models do not require retraining </a:t>
            </a:r>
            <a:r>
              <a:rPr lang="en-US" dirty="0">
                <a:sym typeface="Wingdings" pitchFamily="2" charset="2"/>
              </a:rPr>
              <a:t> use training dataset as the </a:t>
            </a:r>
            <a:r>
              <a:rPr lang="en-US" b="1" dirty="0">
                <a:sym typeface="Wingdings" pitchFamily="2" charset="2"/>
              </a:rPr>
              <a:t>background dataset</a:t>
            </a:r>
            <a:r>
              <a:rPr lang="en-US" dirty="0">
                <a:sym typeface="Wingdings" pitchFamily="2" charset="2"/>
              </a:rPr>
              <a:t> to learn/produce SHAP values </a:t>
            </a:r>
          </a:p>
          <a:p>
            <a:pPr lvl="4"/>
            <a:r>
              <a:rPr lang="en-US" b="1" dirty="0"/>
              <a:t>‘background data?’</a:t>
            </a:r>
          </a:p>
          <a:p>
            <a:pPr lvl="5"/>
            <a:r>
              <a:rPr lang="en-US" sz="1150" dirty="0"/>
              <a:t>Data that allows us to use points of interest (e.g. testing dataset) to create feature averages</a:t>
            </a:r>
          </a:p>
          <a:p>
            <a:pPr lvl="5"/>
            <a:r>
              <a:rPr lang="en-US" sz="1150" dirty="0"/>
              <a:t>Includes missing features which are assigned value of 0.0 </a:t>
            </a:r>
            <a:r>
              <a:rPr lang="en-US" sz="1150" dirty="0">
                <a:sym typeface="Wingdings" pitchFamily="2" charset="2"/>
              </a:rPr>
              <a:t> won’t impact model’s prediction output/average over the entire dataset</a:t>
            </a:r>
            <a:endParaRPr lang="en-US" b="1" dirty="0">
              <a:solidFill>
                <a:schemeClr val="bg2"/>
              </a:solidFill>
            </a:endParaRPr>
          </a:p>
          <a:p>
            <a:pPr marL="0" lvl="2" indent="0">
              <a:buNone/>
            </a:pPr>
            <a:endParaRPr lang="en-US" b="0" dirty="0"/>
          </a:p>
          <a:p>
            <a:pPr lvl="3"/>
            <a:endParaRPr lang="en-US" dirty="0"/>
          </a:p>
        </p:txBody>
      </p:sp>
      <p:sp>
        <p:nvSpPr>
          <p:cNvPr id="6" name="Title 1">
            <a:extLst>
              <a:ext uri="{FF2B5EF4-FFF2-40B4-BE49-F238E27FC236}">
                <a16:creationId xmlns:a16="http://schemas.microsoft.com/office/drawing/2014/main" id="{F0ED679B-8B3E-1640-AE87-AD6DB01443A1}"/>
              </a:ext>
            </a:extLst>
          </p:cNvPr>
          <p:cNvSpPr>
            <a:spLocks noGrp="1"/>
          </p:cNvSpPr>
          <p:nvPr>
            <p:ph type="title"/>
          </p:nvPr>
        </p:nvSpPr>
        <p:spPr>
          <a:xfrm>
            <a:off x="628650" y="0"/>
            <a:ext cx="7886700" cy="937260"/>
          </a:xfrm>
        </p:spPr>
        <p:txBody>
          <a:bodyPr/>
          <a:lstStyle/>
          <a:p>
            <a:pPr lvl="2"/>
            <a:r>
              <a:rPr lang="en-US" dirty="0">
                <a:solidFill>
                  <a:schemeClr val="bg1"/>
                </a:solidFill>
              </a:rPr>
              <a:t>Questions (cont.)</a:t>
            </a:r>
          </a:p>
        </p:txBody>
      </p:sp>
    </p:spTree>
    <p:extLst>
      <p:ext uri="{BB962C8B-B14F-4D97-AF65-F5344CB8AC3E}">
        <p14:creationId xmlns:p14="http://schemas.microsoft.com/office/powerpoint/2010/main" val="10937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7E0F8-BC92-B94C-8C34-E277836CEBE3}"/>
              </a:ext>
            </a:extLst>
          </p:cNvPr>
          <p:cNvSpPr>
            <a:spLocks noGrp="1"/>
          </p:cNvSpPr>
          <p:nvPr>
            <p:ph type="title"/>
          </p:nvPr>
        </p:nvSpPr>
        <p:spPr/>
        <p:txBody>
          <a:bodyPr/>
          <a:lstStyle/>
          <a:p>
            <a:r>
              <a:rPr lang="en-US" dirty="0"/>
              <a:t>Basic Idea About My Project (cont.)</a:t>
            </a:r>
          </a:p>
        </p:txBody>
      </p:sp>
      <p:sp>
        <p:nvSpPr>
          <p:cNvPr id="4" name="Footer Placeholder 3">
            <a:extLst>
              <a:ext uri="{FF2B5EF4-FFF2-40B4-BE49-F238E27FC236}">
                <a16:creationId xmlns:a16="http://schemas.microsoft.com/office/drawing/2014/main" id="{CB17E00E-73F7-8C4C-A1E8-1EAFF892CD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900EEC-3CC7-F245-AD06-AEAA113C192D}"/>
              </a:ext>
            </a:extLst>
          </p:cNvPr>
          <p:cNvSpPr>
            <a:spLocks noGrp="1"/>
          </p:cNvSpPr>
          <p:nvPr>
            <p:ph type="sldNum" sz="quarter" idx="12"/>
          </p:nvPr>
        </p:nvSpPr>
        <p:spPr/>
        <p:txBody>
          <a:bodyPr/>
          <a:lstStyle/>
          <a:p>
            <a:fld id="{5339919A-1AF4-8143-B305-C972D12AEE0C}" type="slidenum">
              <a:rPr lang="en-US" smtClean="0"/>
              <a:t>4</a:t>
            </a:fld>
            <a:endParaRPr lang="en-US"/>
          </a:p>
        </p:txBody>
      </p:sp>
      <p:sp>
        <p:nvSpPr>
          <p:cNvPr id="8" name="Content Placeholder 2">
            <a:extLst>
              <a:ext uri="{FF2B5EF4-FFF2-40B4-BE49-F238E27FC236}">
                <a16:creationId xmlns:a16="http://schemas.microsoft.com/office/drawing/2014/main" id="{EE0F7436-4A3F-994F-B4A5-64FA2E057ABD}"/>
              </a:ext>
            </a:extLst>
          </p:cNvPr>
          <p:cNvSpPr>
            <a:spLocks noGrp="1"/>
          </p:cNvSpPr>
          <p:nvPr>
            <p:ph idx="1"/>
          </p:nvPr>
        </p:nvSpPr>
        <p:spPr>
          <a:xfrm>
            <a:off x="1905000" y="1418531"/>
            <a:ext cx="5334000" cy="2524819"/>
          </a:xfrm>
        </p:spPr>
        <p:txBody>
          <a:bodyPr/>
          <a:lstStyle/>
          <a:p>
            <a:pPr marL="0" lvl="2" indent="0">
              <a:buNone/>
            </a:pPr>
            <a:r>
              <a:rPr lang="en-US" b="1" dirty="0">
                <a:solidFill>
                  <a:schemeClr val="bg2"/>
                </a:solidFill>
              </a:rPr>
              <a:t>HOW?</a:t>
            </a:r>
          </a:p>
          <a:p>
            <a:pPr lvl="3"/>
            <a:r>
              <a:rPr lang="en-US" dirty="0"/>
              <a:t>Using feature importance software called </a:t>
            </a:r>
            <a:r>
              <a:rPr lang="en-US" dirty="0">
                <a:solidFill>
                  <a:schemeClr val="tx1"/>
                </a:solidFill>
              </a:rPr>
              <a:t>SHAP</a:t>
            </a:r>
            <a:r>
              <a:rPr lang="en-US" dirty="0"/>
              <a:t> to understand how each trained model from </a:t>
            </a:r>
            <a:r>
              <a:rPr lang="en-US" dirty="0">
                <a:solidFill>
                  <a:schemeClr val="tx1"/>
                </a:solidFill>
              </a:rPr>
              <a:t>STREAMLINE</a:t>
            </a:r>
            <a:r>
              <a:rPr lang="en-US" dirty="0"/>
              <a:t> made its predictions</a:t>
            </a:r>
          </a:p>
          <a:p>
            <a:pPr lvl="3"/>
            <a:r>
              <a:rPr lang="en-US" dirty="0"/>
              <a:t>SHAP software integrates </a:t>
            </a:r>
            <a:r>
              <a:rPr lang="en-US" dirty="0">
                <a:solidFill>
                  <a:schemeClr val="tx1"/>
                </a:solidFill>
              </a:rPr>
              <a:t>Shapley Values</a:t>
            </a:r>
          </a:p>
          <a:p>
            <a:pPr lvl="4"/>
            <a:r>
              <a:rPr lang="en-US" sz="1200" dirty="0"/>
              <a:t>A method from </a:t>
            </a:r>
            <a:r>
              <a:rPr lang="en-US" sz="1200" dirty="0">
                <a:solidFill>
                  <a:schemeClr val="tx1"/>
                </a:solidFill>
              </a:rPr>
              <a:t>cooperative game theory called ‘Shapley Values’ </a:t>
            </a:r>
            <a:r>
              <a:rPr lang="en-US" sz="1200" dirty="0"/>
              <a:t>that tells us the distribution of contributions from each feature </a:t>
            </a:r>
          </a:p>
          <a:p>
            <a:pPr lvl="4"/>
            <a:r>
              <a:rPr lang="en-US" sz="1200" dirty="0"/>
              <a:t>AKA…How to fairly distribute the contribution of each feature from the final prediction</a:t>
            </a:r>
          </a:p>
          <a:p>
            <a:pPr marL="182562" lvl="3" indent="0">
              <a:buNone/>
            </a:pPr>
            <a:endParaRPr lang="en-US" dirty="0"/>
          </a:p>
          <a:p>
            <a:pPr lvl="3"/>
            <a:endParaRPr lang="en-US" dirty="0"/>
          </a:p>
        </p:txBody>
      </p:sp>
      <p:sp>
        <p:nvSpPr>
          <p:cNvPr id="3" name="TextBox 2">
            <a:extLst>
              <a:ext uri="{FF2B5EF4-FFF2-40B4-BE49-F238E27FC236}">
                <a16:creationId xmlns:a16="http://schemas.microsoft.com/office/drawing/2014/main" id="{5DF5E0F9-A896-5D41-99DE-E333DB99408F}"/>
              </a:ext>
            </a:extLst>
          </p:cNvPr>
          <p:cNvSpPr txBox="1"/>
          <p:nvPr/>
        </p:nvSpPr>
        <p:spPr>
          <a:xfrm>
            <a:off x="1981200" y="4125218"/>
            <a:ext cx="2223686" cy="307777"/>
          </a:xfrm>
          <a:prstGeom prst="rect">
            <a:avLst/>
          </a:prstGeom>
          <a:noFill/>
        </p:spPr>
        <p:txBody>
          <a:bodyPr wrap="none" rtlCol="0">
            <a:spAutoFit/>
          </a:bodyPr>
          <a:lstStyle/>
          <a:p>
            <a:pPr algn="l"/>
            <a:r>
              <a:rPr lang="en-US" sz="1400" dirty="0">
                <a:solidFill>
                  <a:schemeClr val="accent1"/>
                </a:solidFill>
              </a:rPr>
              <a:t>Curious to know more?....</a:t>
            </a:r>
          </a:p>
        </p:txBody>
      </p:sp>
    </p:spTree>
    <p:extLst>
      <p:ext uri="{BB962C8B-B14F-4D97-AF65-F5344CB8AC3E}">
        <p14:creationId xmlns:p14="http://schemas.microsoft.com/office/powerpoint/2010/main" val="413640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D8AC881A-FD7A-1047-A31D-51E3CDC30D2C}"/>
              </a:ext>
            </a:extLst>
          </p:cNvPr>
          <p:cNvSpPr>
            <a:spLocks noGrp="1"/>
          </p:cNvSpPr>
          <p:nvPr>
            <p:ph type="sldNum" sz="quarter" idx="12"/>
          </p:nvPr>
        </p:nvSpPr>
        <p:spPr/>
        <p:txBody>
          <a:bodyPr/>
          <a:lstStyle/>
          <a:p>
            <a:fld id="{5339919A-1AF4-8143-B305-C972D12AEE0C}" type="slidenum">
              <a:rPr lang="en-US" smtClean="0"/>
              <a:pPr/>
              <a:t>40</a:t>
            </a:fld>
            <a:endParaRPr lang="en-US"/>
          </a:p>
        </p:txBody>
      </p:sp>
      <p:sp>
        <p:nvSpPr>
          <p:cNvPr id="16" name="Content Placeholder 2">
            <a:extLst>
              <a:ext uri="{FF2B5EF4-FFF2-40B4-BE49-F238E27FC236}">
                <a16:creationId xmlns:a16="http://schemas.microsoft.com/office/drawing/2014/main" id="{B0F05F3E-611C-7C42-9DDF-1DFEBD7235B1}"/>
              </a:ext>
            </a:extLst>
          </p:cNvPr>
          <p:cNvSpPr txBox="1">
            <a:spLocks/>
          </p:cNvSpPr>
          <p:nvPr/>
        </p:nvSpPr>
        <p:spPr>
          <a:xfrm>
            <a:off x="1943099" y="1123950"/>
            <a:ext cx="5257801" cy="3124200"/>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US" b="1" dirty="0">
                <a:solidFill>
                  <a:schemeClr val="tx1"/>
                </a:solidFill>
              </a:rPr>
              <a:t>Questions that were taken into deep consideration (cont.)</a:t>
            </a:r>
          </a:p>
          <a:p>
            <a:pPr lvl="3"/>
            <a:r>
              <a:rPr lang="en-US" b="1" dirty="0">
                <a:solidFill>
                  <a:schemeClr val="bg2"/>
                </a:solidFill>
              </a:rPr>
              <a:t>‘Why use SHAP TreeExplainer on gradient boosting tree models such as XGB, Catboost, or LightGBM? Why not use GradientExplainer?</a:t>
            </a:r>
          </a:p>
          <a:p>
            <a:pPr lvl="4"/>
            <a:r>
              <a:rPr lang="en-US" sz="1200" dirty="0"/>
              <a:t>TreeExplainer is designed specifically to explain tree-based models with better performance (accuracy and computation speed)</a:t>
            </a:r>
          </a:p>
          <a:p>
            <a:pPr lvl="3"/>
            <a:r>
              <a:rPr lang="en-US" b="1" dirty="0">
                <a:solidFill>
                  <a:schemeClr val="bg2"/>
                </a:solidFill>
              </a:rPr>
              <a:t>Do we apply Shapley values immediately after going through N-iterations of training/testing a model (midst of finding best parameters)?</a:t>
            </a:r>
          </a:p>
          <a:p>
            <a:pPr lvl="4"/>
            <a:r>
              <a:rPr lang="en-US" sz="1200" dirty="0"/>
              <a:t>No, not for this project. The idea is to understand how trained models (with best run parameters) make their predictions on a given dataset </a:t>
            </a:r>
          </a:p>
          <a:p>
            <a:pPr lvl="4"/>
            <a:r>
              <a:rPr lang="en-US" sz="1200" dirty="0"/>
              <a:t>It might be possible to use during the ML modeling phase</a:t>
            </a:r>
          </a:p>
          <a:p>
            <a:pPr lvl="3"/>
            <a:endParaRPr lang="en-US" b="0" dirty="0"/>
          </a:p>
          <a:p>
            <a:pPr lvl="3"/>
            <a:endParaRPr lang="en-US" dirty="0"/>
          </a:p>
        </p:txBody>
      </p:sp>
      <p:sp>
        <p:nvSpPr>
          <p:cNvPr id="6" name="Title 1">
            <a:extLst>
              <a:ext uri="{FF2B5EF4-FFF2-40B4-BE49-F238E27FC236}">
                <a16:creationId xmlns:a16="http://schemas.microsoft.com/office/drawing/2014/main" id="{F0ED679B-8B3E-1640-AE87-AD6DB01443A1}"/>
              </a:ext>
            </a:extLst>
          </p:cNvPr>
          <p:cNvSpPr>
            <a:spLocks noGrp="1"/>
          </p:cNvSpPr>
          <p:nvPr>
            <p:ph type="title"/>
          </p:nvPr>
        </p:nvSpPr>
        <p:spPr>
          <a:xfrm>
            <a:off x="628650" y="0"/>
            <a:ext cx="7886700" cy="937260"/>
          </a:xfrm>
        </p:spPr>
        <p:txBody>
          <a:bodyPr/>
          <a:lstStyle/>
          <a:p>
            <a:pPr lvl="2"/>
            <a:r>
              <a:rPr lang="en-US" dirty="0">
                <a:solidFill>
                  <a:schemeClr val="bg1"/>
                </a:solidFill>
              </a:rPr>
              <a:t>Questions (cont.)</a:t>
            </a:r>
          </a:p>
        </p:txBody>
      </p:sp>
    </p:spTree>
    <p:extLst>
      <p:ext uri="{BB962C8B-B14F-4D97-AF65-F5344CB8AC3E}">
        <p14:creationId xmlns:p14="http://schemas.microsoft.com/office/powerpoint/2010/main" val="314912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D8AC881A-FD7A-1047-A31D-51E3CDC30D2C}"/>
              </a:ext>
            </a:extLst>
          </p:cNvPr>
          <p:cNvSpPr>
            <a:spLocks noGrp="1"/>
          </p:cNvSpPr>
          <p:nvPr>
            <p:ph type="sldNum" sz="quarter" idx="12"/>
          </p:nvPr>
        </p:nvSpPr>
        <p:spPr/>
        <p:txBody>
          <a:bodyPr/>
          <a:lstStyle/>
          <a:p>
            <a:fld id="{5339919A-1AF4-8143-B305-C972D12AEE0C}" type="slidenum">
              <a:rPr lang="en-US" smtClean="0"/>
              <a:pPr/>
              <a:t>41</a:t>
            </a:fld>
            <a:endParaRPr lang="en-US"/>
          </a:p>
        </p:txBody>
      </p:sp>
      <p:sp>
        <p:nvSpPr>
          <p:cNvPr id="16" name="Content Placeholder 2">
            <a:extLst>
              <a:ext uri="{FF2B5EF4-FFF2-40B4-BE49-F238E27FC236}">
                <a16:creationId xmlns:a16="http://schemas.microsoft.com/office/drawing/2014/main" id="{B0F05F3E-611C-7C42-9DDF-1DFEBD7235B1}"/>
              </a:ext>
            </a:extLst>
          </p:cNvPr>
          <p:cNvSpPr txBox="1">
            <a:spLocks/>
          </p:cNvSpPr>
          <p:nvPr/>
        </p:nvSpPr>
        <p:spPr>
          <a:xfrm>
            <a:off x="1943100" y="1200150"/>
            <a:ext cx="4838700" cy="3124200"/>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US" b="1" dirty="0">
                <a:solidFill>
                  <a:schemeClr val="tx1"/>
                </a:solidFill>
              </a:rPr>
              <a:t>Questions that were taken into deep consideration (cont.)</a:t>
            </a:r>
            <a:endParaRPr lang="en-US" b="1" dirty="0">
              <a:solidFill>
                <a:schemeClr val="bg2"/>
              </a:solidFill>
            </a:endParaRPr>
          </a:p>
          <a:p>
            <a:pPr lvl="3"/>
            <a:r>
              <a:rPr lang="en-US" b="1" dirty="0">
                <a:solidFill>
                  <a:schemeClr val="bg2"/>
                </a:solidFill>
              </a:rPr>
              <a:t>Do we apply it to each cross-validation fold and then average those Shapley values over the # of CV folds (aka average of entire dataset)?</a:t>
            </a:r>
          </a:p>
          <a:p>
            <a:pPr lvl="4"/>
            <a:r>
              <a:rPr lang="en-US" sz="1200" dirty="0"/>
              <a:t>Yes, STREAMLINE saves CV fold datasets so that it can be used for future use</a:t>
            </a:r>
          </a:p>
          <a:p>
            <a:pPr lvl="4"/>
            <a:r>
              <a:rPr lang="en-US" sz="1200" dirty="0"/>
              <a:t>This project uses these partitioned datasets to calculate SHAP values for each model which will be explained later</a:t>
            </a:r>
            <a:endParaRPr lang="en-US" b="1" dirty="0">
              <a:solidFill>
                <a:schemeClr val="tx1"/>
              </a:solidFill>
            </a:endParaRPr>
          </a:p>
        </p:txBody>
      </p:sp>
      <p:sp>
        <p:nvSpPr>
          <p:cNvPr id="6" name="Title 1">
            <a:extLst>
              <a:ext uri="{FF2B5EF4-FFF2-40B4-BE49-F238E27FC236}">
                <a16:creationId xmlns:a16="http://schemas.microsoft.com/office/drawing/2014/main" id="{F0ED679B-8B3E-1640-AE87-AD6DB01443A1}"/>
              </a:ext>
            </a:extLst>
          </p:cNvPr>
          <p:cNvSpPr>
            <a:spLocks noGrp="1"/>
          </p:cNvSpPr>
          <p:nvPr>
            <p:ph type="title"/>
          </p:nvPr>
        </p:nvSpPr>
        <p:spPr>
          <a:xfrm>
            <a:off x="628650" y="0"/>
            <a:ext cx="7886700" cy="937260"/>
          </a:xfrm>
        </p:spPr>
        <p:txBody>
          <a:bodyPr/>
          <a:lstStyle/>
          <a:p>
            <a:pPr lvl="2"/>
            <a:r>
              <a:rPr lang="en-US" dirty="0">
                <a:solidFill>
                  <a:schemeClr val="bg1"/>
                </a:solidFill>
              </a:rPr>
              <a:t>Questions (cont.)</a:t>
            </a:r>
          </a:p>
        </p:txBody>
      </p:sp>
    </p:spTree>
    <p:extLst>
      <p:ext uri="{BB962C8B-B14F-4D97-AF65-F5344CB8AC3E}">
        <p14:creationId xmlns:p14="http://schemas.microsoft.com/office/powerpoint/2010/main" val="1610548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D8AC881A-FD7A-1047-A31D-51E3CDC30D2C}"/>
              </a:ext>
            </a:extLst>
          </p:cNvPr>
          <p:cNvSpPr>
            <a:spLocks noGrp="1"/>
          </p:cNvSpPr>
          <p:nvPr>
            <p:ph type="sldNum" sz="quarter" idx="12"/>
          </p:nvPr>
        </p:nvSpPr>
        <p:spPr/>
        <p:txBody>
          <a:bodyPr/>
          <a:lstStyle/>
          <a:p>
            <a:fld id="{5339919A-1AF4-8143-B305-C972D12AEE0C}" type="slidenum">
              <a:rPr lang="en-US" smtClean="0"/>
              <a:pPr/>
              <a:t>42</a:t>
            </a:fld>
            <a:endParaRPr lang="en-US"/>
          </a:p>
        </p:txBody>
      </p:sp>
      <p:sp>
        <p:nvSpPr>
          <p:cNvPr id="16" name="Content Placeholder 2">
            <a:extLst>
              <a:ext uri="{FF2B5EF4-FFF2-40B4-BE49-F238E27FC236}">
                <a16:creationId xmlns:a16="http://schemas.microsoft.com/office/drawing/2014/main" id="{B0F05F3E-611C-7C42-9DDF-1DFEBD7235B1}"/>
              </a:ext>
            </a:extLst>
          </p:cNvPr>
          <p:cNvSpPr txBox="1">
            <a:spLocks/>
          </p:cNvSpPr>
          <p:nvPr/>
        </p:nvSpPr>
        <p:spPr>
          <a:xfrm>
            <a:off x="762000" y="1200150"/>
            <a:ext cx="3429000" cy="3124200"/>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US" b="1" dirty="0">
                <a:solidFill>
                  <a:schemeClr val="tx1"/>
                </a:solidFill>
              </a:rPr>
              <a:t>Questions that were taken into deep consideration (cont.)</a:t>
            </a:r>
            <a:endParaRPr lang="en-US" b="1" dirty="0">
              <a:solidFill>
                <a:schemeClr val="bg2"/>
              </a:solidFill>
            </a:endParaRPr>
          </a:p>
          <a:p>
            <a:pPr lvl="3"/>
            <a:r>
              <a:rPr lang="en-US" b="1" dirty="0">
                <a:solidFill>
                  <a:schemeClr val="bg2"/>
                </a:solidFill>
              </a:rPr>
              <a:t>‘How can we TRUST that these values are correctly computed? Am I using the proper expressions?’</a:t>
            </a:r>
          </a:p>
          <a:p>
            <a:pPr lvl="4"/>
            <a:r>
              <a:rPr lang="en-US" sz="1200" dirty="0"/>
              <a:t>This question has been a challenge to answer will confidence considering that this is relatively new to me</a:t>
            </a:r>
          </a:p>
          <a:p>
            <a:pPr lvl="4"/>
            <a:r>
              <a:rPr lang="en-US" sz="1200" dirty="0"/>
              <a:t>It’s more about whether or not I (or any programmer) used the correct code expressions and arguments for ML models </a:t>
            </a:r>
          </a:p>
        </p:txBody>
      </p:sp>
      <p:sp>
        <p:nvSpPr>
          <p:cNvPr id="6" name="Title 1">
            <a:extLst>
              <a:ext uri="{FF2B5EF4-FFF2-40B4-BE49-F238E27FC236}">
                <a16:creationId xmlns:a16="http://schemas.microsoft.com/office/drawing/2014/main" id="{F0ED679B-8B3E-1640-AE87-AD6DB01443A1}"/>
              </a:ext>
            </a:extLst>
          </p:cNvPr>
          <p:cNvSpPr>
            <a:spLocks noGrp="1"/>
          </p:cNvSpPr>
          <p:nvPr>
            <p:ph type="title"/>
          </p:nvPr>
        </p:nvSpPr>
        <p:spPr>
          <a:xfrm>
            <a:off x="628650" y="0"/>
            <a:ext cx="7886700" cy="937260"/>
          </a:xfrm>
        </p:spPr>
        <p:txBody>
          <a:bodyPr/>
          <a:lstStyle/>
          <a:p>
            <a:pPr lvl="2"/>
            <a:r>
              <a:rPr lang="en-US" dirty="0">
                <a:solidFill>
                  <a:schemeClr val="bg1"/>
                </a:solidFill>
              </a:rPr>
              <a:t>Questions (cont.)</a:t>
            </a:r>
          </a:p>
        </p:txBody>
      </p:sp>
      <p:sp>
        <p:nvSpPr>
          <p:cNvPr id="5" name="Content Placeholder 2">
            <a:extLst>
              <a:ext uri="{FF2B5EF4-FFF2-40B4-BE49-F238E27FC236}">
                <a16:creationId xmlns:a16="http://schemas.microsoft.com/office/drawing/2014/main" id="{2E416E9E-CB5C-284B-9E14-5E48088B01B6}"/>
              </a:ext>
            </a:extLst>
          </p:cNvPr>
          <p:cNvSpPr txBox="1">
            <a:spLocks/>
          </p:cNvSpPr>
          <p:nvPr/>
        </p:nvSpPr>
        <p:spPr>
          <a:xfrm>
            <a:off x="5181600" y="1698933"/>
            <a:ext cx="3234414" cy="2625417"/>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3"/>
            <a:r>
              <a:rPr lang="en-US" b="1" dirty="0">
                <a:solidFill>
                  <a:schemeClr val="bg2"/>
                </a:solidFill>
              </a:rPr>
              <a:t>What is the best type of plot to summarize SHAP value results that is easily interpretable by someone with little to no coding experience?</a:t>
            </a:r>
          </a:p>
          <a:p>
            <a:pPr lvl="4"/>
            <a:r>
              <a:rPr lang="en-US" sz="1200" dirty="0"/>
              <a:t>The goal is to make sure summary plot figures explain SHAP values for a given model in an intuitive way or, the very least, require little explanation</a:t>
            </a:r>
          </a:p>
          <a:p>
            <a:pPr lvl="4"/>
            <a:r>
              <a:rPr lang="en-US" sz="1200" dirty="0"/>
              <a:t>Refer back to SHAP plots section</a:t>
            </a:r>
          </a:p>
        </p:txBody>
      </p:sp>
    </p:spTree>
    <p:extLst>
      <p:ext uri="{BB962C8B-B14F-4D97-AF65-F5344CB8AC3E}">
        <p14:creationId xmlns:p14="http://schemas.microsoft.com/office/powerpoint/2010/main" val="383038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D8AC881A-FD7A-1047-A31D-51E3CDC30D2C}"/>
              </a:ext>
            </a:extLst>
          </p:cNvPr>
          <p:cNvSpPr>
            <a:spLocks noGrp="1"/>
          </p:cNvSpPr>
          <p:nvPr>
            <p:ph type="sldNum" sz="quarter" idx="12"/>
          </p:nvPr>
        </p:nvSpPr>
        <p:spPr/>
        <p:txBody>
          <a:bodyPr/>
          <a:lstStyle/>
          <a:p>
            <a:fld id="{5339919A-1AF4-8143-B305-C972D12AEE0C}" type="slidenum">
              <a:rPr lang="en-US" smtClean="0"/>
              <a:pPr/>
              <a:t>43</a:t>
            </a:fld>
            <a:endParaRPr lang="en-US"/>
          </a:p>
        </p:txBody>
      </p:sp>
      <p:sp>
        <p:nvSpPr>
          <p:cNvPr id="16" name="Content Placeholder 2">
            <a:extLst>
              <a:ext uri="{FF2B5EF4-FFF2-40B4-BE49-F238E27FC236}">
                <a16:creationId xmlns:a16="http://schemas.microsoft.com/office/drawing/2014/main" id="{B0F05F3E-611C-7C42-9DDF-1DFEBD7235B1}"/>
              </a:ext>
            </a:extLst>
          </p:cNvPr>
          <p:cNvSpPr txBox="1">
            <a:spLocks/>
          </p:cNvSpPr>
          <p:nvPr/>
        </p:nvSpPr>
        <p:spPr>
          <a:xfrm>
            <a:off x="1943100" y="1428750"/>
            <a:ext cx="5257800" cy="2895600"/>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US" b="1" dirty="0">
                <a:solidFill>
                  <a:schemeClr val="bg2"/>
                </a:solidFill>
              </a:rPr>
              <a:t>Implementing SHAP for trained ML models proved to be a bit complex at times due possible changes in the software package that no longer supports certain functions and my limited background in ML/Data Science</a:t>
            </a:r>
          </a:p>
          <a:p>
            <a:pPr lvl="3"/>
            <a:r>
              <a:rPr lang="en-US" dirty="0">
                <a:solidFill>
                  <a:schemeClr val="tx1"/>
                </a:solidFill>
              </a:rPr>
              <a:t>Certain ML models are compatible with a certain Explainer</a:t>
            </a:r>
          </a:p>
          <a:p>
            <a:pPr lvl="4"/>
            <a:r>
              <a:rPr lang="en-US" sz="1200" dirty="0"/>
              <a:t>Trained Naïve Bayes Classifier must be written as</a:t>
            </a:r>
          </a:p>
          <a:p>
            <a:pPr lvl="5"/>
            <a:r>
              <a:rPr lang="en-US" sz="1200" i="1" dirty="0">
                <a:solidFill>
                  <a:schemeClr val="accent2"/>
                </a:solidFill>
              </a:rPr>
              <a:t>Explainer = Explainer(</a:t>
            </a:r>
            <a:r>
              <a:rPr lang="en-US" sz="1200" i="1" dirty="0" err="1">
                <a:solidFill>
                  <a:schemeClr val="accent2"/>
                </a:solidFill>
              </a:rPr>
              <a:t>trainNB.predict</a:t>
            </a:r>
            <a:r>
              <a:rPr lang="en-US" sz="1200" i="1" dirty="0">
                <a:solidFill>
                  <a:schemeClr val="accent2"/>
                </a:solidFill>
              </a:rPr>
              <a:t>, </a:t>
            </a:r>
            <a:r>
              <a:rPr lang="en-US" sz="1200" i="1" dirty="0" err="1">
                <a:solidFill>
                  <a:schemeClr val="accent2"/>
                </a:solidFill>
              </a:rPr>
              <a:t>X_train</a:t>
            </a:r>
            <a:r>
              <a:rPr lang="en-US" sz="1200" i="1" dirty="0">
                <a:solidFill>
                  <a:schemeClr val="accent2"/>
                </a:solidFill>
              </a:rPr>
              <a:t>)</a:t>
            </a:r>
          </a:p>
          <a:p>
            <a:pPr lvl="4"/>
            <a:r>
              <a:rPr lang="en-US" sz="1200" dirty="0"/>
              <a:t>Trained Linear and Logistic Regression can simply be written as</a:t>
            </a:r>
          </a:p>
          <a:p>
            <a:pPr lvl="5"/>
            <a:r>
              <a:rPr lang="en-US" sz="1150" i="1" dirty="0">
                <a:solidFill>
                  <a:schemeClr val="accent2"/>
                </a:solidFill>
              </a:rPr>
              <a:t>Explainer = Explainer(</a:t>
            </a:r>
            <a:r>
              <a:rPr lang="en-US" sz="1150" i="1" dirty="0" err="1">
                <a:solidFill>
                  <a:schemeClr val="accent2"/>
                </a:solidFill>
              </a:rPr>
              <a:t>trainedLR</a:t>
            </a:r>
            <a:r>
              <a:rPr lang="en-US" sz="1150" i="1" dirty="0">
                <a:solidFill>
                  <a:schemeClr val="accent2"/>
                </a:solidFill>
              </a:rPr>
              <a:t>, </a:t>
            </a:r>
            <a:r>
              <a:rPr lang="en-US" sz="1150" i="1" dirty="0" err="1">
                <a:solidFill>
                  <a:schemeClr val="accent2"/>
                </a:solidFill>
              </a:rPr>
              <a:t>X_train</a:t>
            </a:r>
            <a:r>
              <a:rPr lang="en-US" sz="1150" i="1" dirty="0">
                <a:solidFill>
                  <a:schemeClr val="accent2"/>
                </a:solidFill>
              </a:rPr>
              <a:t>)</a:t>
            </a:r>
          </a:p>
          <a:p>
            <a:pPr lvl="3"/>
            <a:r>
              <a:rPr lang="en-US" dirty="0">
                <a:solidFill>
                  <a:schemeClr val="tx1"/>
                </a:solidFill>
              </a:rPr>
              <a:t>This issue also applies when trying to generate SHAP values for ML models </a:t>
            </a:r>
            <a:r>
              <a:rPr lang="en-US" dirty="0">
                <a:solidFill>
                  <a:schemeClr val="tx1"/>
                </a:solidFill>
                <a:sym typeface="Wingdings" pitchFamily="2" charset="2"/>
              </a:rPr>
              <a:t></a:t>
            </a:r>
            <a:endParaRPr lang="en-US" dirty="0">
              <a:solidFill>
                <a:schemeClr val="tx1"/>
              </a:solidFill>
            </a:endParaRPr>
          </a:p>
        </p:txBody>
      </p:sp>
      <p:sp>
        <p:nvSpPr>
          <p:cNvPr id="6" name="Title 1">
            <a:extLst>
              <a:ext uri="{FF2B5EF4-FFF2-40B4-BE49-F238E27FC236}">
                <a16:creationId xmlns:a16="http://schemas.microsoft.com/office/drawing/2014/main" id="{F0ED679B-8B3E-1640-AE87-AD6DB01443A1}"/>
              </a:ext>
            </a:extLst>
          </p:cNvPr>
          <p:cNvSpPr>
            <a:spLocks noGrp="1"/>
          </p:cNvSpPr>
          <p:nvPr>
            <p:ph type="title"/>
          </p:nvPr>
        </p:nvSpPr>
        <p:spPr>
          <a:xfrm>
            <a:off x="628650" y="0"/>
            <a:ext cx="7886700" cy="937260"/>
          </a:xfrm>
        </p:spPr>
        <p:txBody>
          <a:bodyPr/>
          <a:lstStyle/>
          <a:p>
            <a:pPr lvl="2"/>
            <a:r>
              <a:rPr lang="en-US" dirty="0">
                <a:solidFill>
                  <a:schemeClr val="bg1"/>
                </a:solidFill>
              </a:rPr>
              <a:t>Challenges </a:t>
            </a:r>
          </a:p>
        </p:txBody>
      </p:sp>
      <p:pic>
        <p:nvPicPr>
          <p:cNvPr id="5" name="Picture 4">
            <a:extLst>
              <a:ext uri="{FF2B5EF4-FFF2-40B4-BE49-F238E27FC236}">
                <a16:creationId xmlns:a16="http://schemas.microsoft.com/office/drawing/2014/main" id="{3ACB5CA2-2A07-E348-822A-A52BD8C17ACD}"/>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8261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D8AC881A-FD7A-1047-A31D-51E3CDC30D2C}"/>
              </a:ext>
            </a:extLst>
          </p:cNvPr>
          <p:cNvSpPr>
            <a:spLocks noGrp="1"/>
          </p:cNvSpPr>
          <p:nvPr>
            <p:ph type="sldNum" sz="quarter" idx="12"/>
          </p:nvPr>
        </p:nvSpPr>
        <p:spPr/>
        <p:txBody>
          <a:bodyPr/>
          <a:lstStyle/>
          <a:p>
            <a:fld id="{5339919A-1AF4-8143-B305-C972D12AEE0C}" type="slidenum">
              <a:rPr lang="en-US" smtClean="0"/>
              <a:pPr/>
              <a:t>44</a:t>
            </a:fld>
            <a:endParaRPr lang="en-US"/>
          </a:p>
        </p:txBody>
      </p:sp>
      <p:sp>
        <p:nvSpPr>
          <p:cNvPr id="6" name="Title 1">
            <a:extLst>
              <a:ext uri="{FF2B5EF4-FFF2-40B4-BE49-F238E27FC236}">
                <a16:creationId xmlns:a16="http://schemas.microsoft.com/office/drawing/2014/main" id="{F0ED679B-8B3E-1640-AE87-AD6DB01443A1}"/>
              </a:ext>
            </a:extLst>
          </p:cNvPr>
          <p:cNvSpPr>
            <a:spLocks noGrp="1"/>
          </p:cNvSpPr>
          <p:nvPr>
            <p:ph type="title"/>
          </p:nvPr>
        </p:nvSpPr>
        <p:spPr>
          <a:xfrm>
            <a:off x="628650" y="0"/>
            <a:ext cx="7886700" cy="937260"/>
          </a:xfrm>
        </p:spPr>
        <p:txBody>
          <a:bodyPr/>
          <a:lstStyle/>
          <a:p>
            <a:pPr lvl="2"/>
            <a:r>
              <a:rPr lang="en-US" dirty="0">
                <a:solidFill>
                  <a:schemeClr val="bg1"/>
                </a:solidFill>
              </a:rPr>
              <a:t>Challenges </a:t>
            </a:r>
          </a:p>
        </p:txBody>
      </p:sp>
      <p:sp>
        <p:nvSpPr>
          <p:cNvPr id="5" name="Content Placeholder 2">
            <a:extLst>
              <a:ext uri="{FF2B5EF4-FFF2-40B4-BE49-F238E27FC236}">
                <a16:creationId xmlns:a16="http://schemas.microsoft.com/office/drawing/2014/main" id="{EA6034CF-BB66-2045-ACBC-7DFE38D3707E}"/>
              </a:ext>
            </a:extLst>
          </p:cNvPr>
          <p:cNvSpPr txBox="1">
            <a:spLocks/>
          </p:cNvSpPr>
          <p:nvPr/>
        </p:nvSpPr>
        <p:spPr>
          <a:xfrm>
            <a:off x="2228850" y="1352550"/>
            <a:ext cx="5143500" cy="1905000"/>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US" b="1" dirty="0">
                <a:solidFill>
                  <a:schemeClr val="bg2"/>
                </a:solidFill>
              </a:rPr>
              <a:t>Challenges encountered (cont.)</a:t>
            </a:r>
          </a:p>
          <a:p>
            <a:pPr lvl="3"/>
            <a:r>
              <a:rPr lang="en-US" dirty="0">
                <a:solidFill>
                  <a:schemeClr val="tx1"/>
                </a:solidFill>
              </a:rPr>
              <a:t>This issue also applies when trying to generate SHAP values and figures for trained ML models</a:t>
            </a:r>
          </a:p>
          <a:p>
            <a:pPr lvl="4"/>
            <a:r>
              <a:rPr lang="en-US" sz="1200" dirty="0"/>
              <a:t>Trained Linear and Logistic Regression can use function call ‘.shap_values’ and .’</a:t>
            </a:r>
            <a:r>
              <a:rPr lang="en-US" sz="1200" dirty="0" err="1"/>
              <a:t>expected_value</a:t>
            </a:r>
            <a:r>
              <a:rPr lang="en-US" sz="1200" dirty="0"/>
              <a:t>’ (returns predicted model average) for force plots</a:t>
            </a:r>
          </a:p>
          <a:p>
            <a:pPr lvl="4"/>
            <a:r>
              <a:rPr lang="en-US" sz="1200" dirty="0"/>
              <a:t>Trained Naïve Bayes Classifier can’t use ‘.shap_values’ (not entirely sure as to why this is the case) which also means it can’t use ‘.</a:t>
            </a:r>
            <a:r>
              <a:rPr lang="en-US" sz="1200" dirty="0" err="1"/>
              <a:t>expected_value</a:t>
            </a:r>
            <a:r>
              <a:rPr lang="en-US" sz="1200" dirty="0"/>
              <a:t>’ as well</a:t>
            </a:r>
          </a:p>
          <a:p>
            <a:pPr marL="374650" lvl="4" indent="0">
              <a:buNone/>
            </a:pPr>
            <a:endParaRPr lang="en-US" sz="1200" dirty="0"/>
          </a:p>
        </p:txBody>
      </p:sp>
      <p:sp>
        <p:nvSpPr>
          <p:cNvPr id="3" name="TextBox 2">
            <a:extLst>
              <a:ext uri="{FF2B5EF4-FFF2-40B4-BE49-F238E27FC236}">
                <a16:creationId xmlns:a16="http://schemas.microsoft.com/office/drawing/2014/main" id="{9AD3D9B5-646E-8646-9B57-A62C5A693B64}"/>
              </a:ext>
            </a:extLst>
          </p:cNvPr>
          <p:cNvSpPr txBox="1"/>
          <p:nvPr/>
        </p:nvSpPr>
        <p:spPr>
          <a:xfrm>
            <a:off x="1981200" y="3658956"/>
            <a:ext cx="5638800" cy="692497"/>
          </a:xfrm>
          <a:prstGeom prst="rect">
            <a:avLst/>
          </a:prstGeom>
          <a:noFill/>
        </p:spPr>
        <p:txBody>
          <a:bodyPr wrap="square" rtlCol="0">
            <a:spAutoFit/>
          </a:bodyPr>
          <a:lstStyle/>
          <a:p>
            <a:pPr marL="355600" lvl="4" indent="0">
              <a:buNone/>
            </a:pPr>
            <a:r>
              <a:rPr lang="en-US" sz="1250" i="1" dirty="0">
                <a:solidFill>
                  <a:schemeClr val="bg2"/>
                </a:solidFill>
              </a:rPr>
              <a:t>shap_values = explainer.shap_values(</a:t>
            </a:r>
            <a:r>
              <a:rPr lang="en-US" sz="1250" i="1" dirty="0"/>
              <a:t>X_test</a:t>
            </a:r>
            <a:r>
              <a:rPr lang="en-US" sz="1250" i="1" dirty="0">
                <a:solidFill>
                  <a:schemeClr val="bg2"/>
                </a:solidFill>
              </a:rPr>
              <a:t>)</a:t>
            </a:r>
          </a:p>
          <a:p>
            <a:pPr marL="355600" lvl="4" indent="0">
              <a:buNone/>
            </a:pPr>
            <a:r>
              <a:rPr lang="en-US" sz="1250" i="1" dirty="0">
                <a:solidFill>
                  <a:schemeClr val="bg2"/>
                </a:solidFill>
              </a:rPr>
              <a:t>shap_force_plot(</a:t>
            </a:r>
            <a:r>
              <a:rPr lang="en-US" sz="1250" i="1" dirty="0"/>
              <a:t>expected_value, shap_values[single prediction]</a:t>
            </a:r>
            <a:r>
              <a:rPr lang="en-US" sz="1250" i="1" dirty="0">
                <a:solidFill>
                  <a:schemeClr val="bg2"/>
                </a:solidFill>
              </a:rPr>
              <a:t>)</a:t>
            </a:r>
          </a:p>
          <a:p>
            <a:pPr algn="l"/>
            <a:endParaRPr lang="en-US" sz="1400" dirty="0" err="1">
              <a:solidFill>
                <a:schemeClr val="accent2"/>
              </a:solidFill>
            </a:endParaRPr>
          </a:p>
        </p:txBody>
      </p:sp>
    </p:spTree>
    <p:extLst>
      <p:ext uri="{BB962C8B-B14F-4D97-AF65-F5344CB8AC3E}">
        <p14:creationId xmlns:p14="http://schemas.microsoft.com/office/powerpoint/2010/main" val="193848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45</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Get to know the code</a:t>
            </a:r>
          </a:p>
        </p:txBody>
      </p:sp>
      <p:pic>
        <p:nvPicPr>
          <p:cNvPr id="21" name="Content Placeholder 20">
            <a:extLst>
              <a:ext uri="{FF2B5EF4-FFF2-40B4-BE49-F238E27FC236}">
                <a16:creationId xmlns:a16="http://schemas.microsoft.com/office/drawing/2014/main" id="{F2806F16-53B6-4043-9446-83BE150DFE6A}"/>
              </a:ext>
            </a:extLst>
          </p:cNvPr>
          <p:cNvPicPr>
            <a:picLocks noGrp="1" noChangeAspect="1"/>
          </p:cNvPicPr>
          <p:nvPr>
            <p:ph sz="quarter" idx="15"/>
          </p:nvPr>
        </p:nvPicPr>
        <p:blipFill>
          <a:blip r:embed="rId2"/>
          <a:stretch>
            <a:fillRect/>
          </a:stretch>
        </p:blipFill>
        <p:spPr>
          <a:xfrm>
            <a:off x="959771" y="1155318"/>
            <a:ext cx="7233602" cy="3151718"/>
          </a:xfrm>
        </p:spPr>
      </p:pic>
    </p:spTree>
    <p:extLst>
      <p:ext uri="{BB962C8B-B14F-4D97-AF65-F5344CB8AC3E}">
        <p14:creationId xmlns:p14="http://schemas.microsoft.com/office/powerpoint/2010/main" val="66746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46</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Get to know the code</a:t>
            </a:r>
          </a:p>
        </p:txBody>
      </p:sp>
      <p:pic>
        <p:nvPicPr>
          <p:cNvPr id="6" name="Content Placeholder 5">
            <a:extLst>
              <a:ext uri="{FF2B5EF4-FFF2-40B4-BE49-F238E27FC236}">
                <a16:creationId xmlns:a16="http://schemas.microsoft.com/office/drawing/2014/main" id="{E9E9F0EF-F911-9E4C-B623-79A9082F346E}"/>
              </a:ext>
            </a:extLst>
          </p:cNvPr>
          <p:cNvPicPr>
            <a:picLocks noGrp="1" noChangeAspect="1"/>
          </p:cNvPicPr>
          <p:nvPr>
            <p:ph sz="quarter" idx="15"/>
          </p:nvPr>
        </p:nvPicPr>
        <p:blipFill>
          <a:blip r:embed="rId2"/>
          <a:stretch>
            <a:fillRect/>
          </a:stretch>
        </p:blipFill>
        <p:spPr>
          <a:xfrm>
            <a:off x="4430325" y="1115735"/>
            <a:ext cx="4528904" cy="3171039"/>
          </a:xfrm>
          <a:ln>
            <a:solidFill>
              <a:schemeClr val="tx1"/>
            </a:solidFill>
          </a:ln>
        </p:spPr>
      </p:pic>
      <p:sp>
        <p:nvSpPr>
          <p:cNvPr id="13" name="Content Placeholder 2">
            <a:extLst>
              <a:ext uri="{FF2B5EF4-FFF2-40B4-BE49-F238E27FC236}">
                <a16:creationId xmlns:a16="http://schemas.microsoft.com/office/drawing/2014/main" id="{12532123-023D-6044-AA97-8AC02B432343}"/>
              </a:ext>
            </a:extLst>
          </p:cNvPr>
          <p:cNvSpPr txBox="1">
            <a:spLocks/>
          </p:cNvSpPr>
          <p:nvPr/>
        </p:nvSpPr>
        <p:spPr>
          <a:xfrm>
            <a:off x="545532" y="1097085"/>
            <a:ext cx="3388151" cy="3208337"/>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bg2"/>
                </a:solidFill>
              </a:rPr>
              <a:t>Goals/Vision</a:t>
            </a:r>
          </a:p>
          <a:p>
            <a:pPr lvl="2"/>
            <a:r>
              <a:rPr lang="en-US" dirty="0"/>
              <a:t>Create a comprehensive SHAP Jupyter Notebook that can handle loading/using data and objects from STREAMLINE</a:t>
            </a:r>
          </a:p>
          <a:p>
            <a:pPr lvl="2"/>
            <a:r>
              <a:rPr lang="en-US" dirty="0"/>
              <a:t>Start out simple </a:t>
            </a:r>
            <a:r>
              <a:rPr lang="en-US" dirty="0">
                <a:sym typeface="Wingdings" pitchFamily="2" charset="2"/>
              </a:rPr>
              <a:t> build on foundation through unit testing blocks of code</a:t>
            </a:r>
          </a:p>
          <a:p>
            <a:pPr lvl="2"/>
            <a:r>
              <a:rPr lang="en-US" dirty="0">
                <a:sym typeface="Wingdings" pitchFamily="2" charset="2"/>
              </a:rPr>
              <a:t>End goal is to be able to create values and figures &amp; store them in a designated folder for each trained model used in STREAMLINE</a:t>
            </a:r>
            <a:endParaRPr lang="en-US" dirty="0"/>
          </a:p>
        </p:txBody>
      </p:sp>
    </p:spTree>
    <p:extLst>
      <p:ext uri="{BB962C8B-B14F-4D97-AF65-F5344CB8AC3E}">
        <p14:creationId xmlns:p14="http://schemas.microsoft.com/office/powerpoint/2010/main" val="76008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47</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Get to know the code</a:t>
            </a:r>
          </a:p>
        </p:txBody>
      </p:sp>
      <p:pic>
        <p:nvPicPr>
          <p:cNvPr id="7" name="Content Placeholder 6">
            <a:extLst>
              <a:ext uri="{FF2B5EF4-FFF2-40B4-BE49-F238E27FC236}">
                <a16:creationId xmlns:a16="http://schemas.microsoft.com/office/drawing/2014/main" id="{B527A73A-5FDD-5B4D-825C-DCB9B4A37CEC}"/>
              </a:ext>
            </a:extLst>
          </p:cNvPr>
          <p:cNvPicPr>
            <a:picLocks noGrp="1" noChangeAspect="1"/>
          </p:cNvPicPr>
          <p:nvPr>
            <p:ph sz="quarter" idx="15"/>
          </p:nvPr>
        </p:nvPicPr>
        <p:blipFill>
          <a:blip r:embed="rId2"/>
          <a:stretch>
            <a:fillRect/>
          </a:stretch>
        </p:blipFill>
        <p:spPr>
          <a:xfrm>
            <a:off x="427815" y="1225798"/>
            <a:ext cx="4536071" cy="1368003"/>
          </a:xfrm>
          <a:ln>
            <a:solidFill>
              <a:schemeClr val="tx1"/>
            </a:solidFill>
          </a:ln>
        </p:spPr>
      </p:pic>
      <p:pic>
        <p:nvPicPr>
          <p:cNvPr id="12" name="Content Placeholder 6">
            <a:extLst>
              <a:ext uri="{FF2B5EF4-FFF2-40B4-BE49-F238E27FC236}">
                <a16:creationId xmlns:a16="http://schemas.microsoft.com/office/drawing/2014/main" id="{6902FA3C-6DE2-834D-8E91-CED87D4669DF}"/>
              </a:ext>
            </a:extLst>
          </p:cNvPr>
          <p:cNvPicPr>
            <a:picLocks noChangeAspect="1"/>
          </p:cNvPicPr>
          <p:nvPr/>
        </p:nvPicPr>
        <p:blipFill>
          <a:blip r:embed="rId3"/>
          <a:stretch>
            <a:fillRect/>
          </a:stretch>
        </p:blipFill>
        <p:spPr>
          <a:xfrm>
            <a:off x="427815" y="2593801"/>
            <a:ext cx="4536071" cy="1713013"/>
          </a:xfrm>
          <a:prstGeom prst="rect">
            <a:avLst/>
          </a:prstGeom>
          <a:ln>
            <a:solidFill>
              <a:schemeClr val="tx1"/>
            </a:solidFill>
          </a:ln>
        </p:spPr>
      </p:pic>
      <p:sp>
        <p:nvSpPr>
          <p:cNvPr id="14" name="Content Placeholder 2">
            <a:extLst>
              <a:ext uri="{FF2B5EF4-FFF2-40B4-BE49-F238E27FC236}">
                <a16:creationId xmlns:a16="http://schemas.microsoft.com/office/drawing/2014/main" id="{6F5B1395-2B80-8A40-B642-CF161504505B}"/>
              </a:ext>
            </a:extLst>
          </p:cNvPr>
          <p:cNvSpPr txBox="1">
            <a:spLocks/>
          </p:cNvSpPr>
          <p:nvPr/>
        </p:nvSpPr>
        <p:spPr>
          <a:xfrm>
            <a:off x="5712968" y="1566916"/>
            <a:ext cx="3018468" cy="2287039"/>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bg2"/>
                </a:solidFill>
              </a:rPr>
              <a:t>Tracking Progress</a:t>
            </a:r>
          </a:p>
          <a:p>
            <a:pPr lvl="2"/>
            <a:r>
              <a:rPr lang="en-US" dirty="0"/>
              <a:t>Continuously update these sections to keep track of issues/challenges I’ve encountered &amp; what I’ve been able to resolve</a:t>
            </a:r>
          </a:p>
        </p:txBody>
      </p:sp>
    </p:spTree>
    <p:extLst>
      <p:ext uri="{BB962C8B-B14F-4D97-AF65-F5344CB8AC3E}">
        <p14:creationId xmlns:p14="http://schemas.microsoft.com/office/powerpoint/2010/main" val="2053130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48</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Get to know the code</a:t>
            </a:r>
          </a:p>
        </p:txBody>
      </p:sp>
      <p:pic>
        <p:nvPicPr>
          <p:cNvPr id="6" name="Content Placeholder 5">
            <a:extLst>
              <a:ext uri="{FF2B5EF4-FFF2-40B4-BE49-F238E27FC236}">
                <a16:creationId xmlns:a16="http://schemas.microsoft.com/office/drawing/2014/main" id="{3F08A58D-00BB-CE44-B8DA-424F9CD5CB52}"/>
              </a:ext>
            </a:extLst>
          </p:cNvPr>
          <p:cNvPicPr>
            <a:picLocks noGrp="1" noChangeAspect="1"/>
          </p:cNvPicPr>
          <p:nvPr>
            <p:ph sz="quarter" idx="15"/>
          </p:nvPr>
        </p:nvPicPr>
        <p:blipFill>
          <a:blip r:embed="rId2"/>
          <a:stretch>
            <a:fillRect/>
          </a:stretch>
        </p:blipFill>
        <p:spPr>
          <a:xfrm>
            <a:off x="342855" y="1095093"/>
            <a:ext cx="4812074" cy="2153522"/>
          </a:xfrm>
          <a:ln>
            <a:solidFill>
              <a:schemeClr val="tx1"/>
            </a:solidFill>
          </a:ln>
        </p:spPr>
      </p:pic>
      <p:pic>
        <p:nvPicPr>
          <p:cNvPr id="13" name="Content Placeholder 5">
            <a:extLst>
              <a:ext uri="{FF2B5EF4-FFF2-40B4-BE49-F238E27FC236}">
                <a16:creationId xmlns:a16="http://schemas.microsoft.com/office/drawing/2014/main" id="{20E7A7D6-D74D-7741-9222-B4C72B56F468}"/>
              </a:ext>
            </a:extLst>
          </p:cNvPr>
          <p:cNvPicPr>
            <a:picLocks noChangeAspect="1"/>
          </p:cNvPicPr>
          <p:nvPr/>
        </p:nvPicPr>
        <p:blipFill>
          <a:blip r:embed="rId3"/>
          <a:stretch>
            <a:fillRect/>
          </a:stretch>
        </p:blipFill>
        <p:spPr>
          <a:xfrm>
            <a:off x="342855" y="3262322"/>
            <a:ext cx="4812074" cy="1244449"/>
          </a:xfrm>
          <a:prstGeom prst="rect">
            <a:avLst/>
          </a:prstGeom>
          <a:ln>
            <a:solidFill>
              <a:schemeClr val="tx1"/>
            </a:solidFill>
          </a:ln>
        </p:spPr>
      </p:pic>
      <p:sp>
        <p:nvSpPr>
          <p:cNvPr id="18" name="Content Placeholder 2">
            <a:extLst>
              <a:ext uri="{FF2B5EF4-FFF2-40B4-BE49-F238E27FC236}">
                <a16:creationId xmlns:a16="http://schemas.microsoft.com/office/drawing/2014/main" id="{FDEBA46A-32F3-A844-8AC5-E8C55B19EAEA}"/>
              </a:ext>
            </a:extLst>
          </p:cNvPr>
          <p:cNvSpPr txBox="1">
            <a:spLocks/>
          </p:cNvSpPr>
          <p:nvPr/>
        </p:nvSpPr>
        <p:spPr>
          <a:xfrm>
            <a:off x="5717343" y="1566521"/>
            <a:ext cx="3014093" cy="2580436"/>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bg2"/>
                </a:solidFill>
              </a:rPr>
              <a:t>Tracking Progress (cont.)</a:t>
            </a:r>
          </a:p>
          <a:p>
            <a:pPr lvl="2"/>
            <a:r>
              <a:rPr lang="en-US" dirty="0"/>
              <a:t>Changes to the notebook continue to ensure organization of code as well as performance</a:t>
            </a:r>
          </a:p>
          <a:p>
            <a:pPr lvl="2"/>
            <a:r>
              <a:rPr lang="en-US" dirty="0"/>
              <a:t>Certainly, there are better ways to write lines of code in this notebook</a:t>
            </a:r>
          </a:p>
        </p:txBody>
      </p:sp>
    </p:spTree>
    <p:extLst>
      <p:ext uri="{BB962C8B-B14F-4D97-AF65-F5344CB8AC3E}">
        <p14:creationId xmlns:p14="http://schemas.microsoft.com/office/powerpoint/2010/main" val="229641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49</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The Process: </a:t>
            </a:r>
            <a:br>
              <a:rPr lang="en-US" dirty="0"/>
            </a:br>
            <a:r>
              <a:rPr lang="en-US" sz="1400" dirty="0"/>
              <a:t>Setting Up Software Packages</a:t>
            </a:r>
          </a:p>
        </p:txBody>
      </p:sp>
      <p:pic>
        <p:nvPicPr>
          <p:cNvPr id="10" name="Content Placeholder 9">
            <a:extLst>
              <a:ext uri="{FF2B5EF4-FFF2-40B4-BE49-F238E27FC236}">
                <a16:creationId xmlns:a16="http://schemas.microsoft.com/office/drawing/2014/main" id="{EEB859D5-5E62-6749-AA9E-76E6D3066834}"/>
              </a:ext>
            </a:extLst>
          </p:cNvPr>
          <p:cNvPicPr>
            <a:picLocks noGrp="1" noChangeAspect="1"/>
          </p:cNvPicPr>
          <p:nvPr>
            <p:ph sz="quarter" idx="15"/>
          </p:nvPr>
        </p:nvPicPr>
        <p:blipFill>
          <a:blip r:embed="rId2"/>
          <a:stretch>
            <a:fillRect/>
          </a:stretch>
        </p:blipFill>
        <p:spPr>
          <a:xfrm>
            <a:off x="315940" y="948596"/>
            <a:ext cx="4681991" cy="3600120"/>
          </a:xfrm>
          <a:prstGeom prst="rect">
            <a:avLst/>
          </a:prstGeom>
        </p:spPr>
      </p:pic>
      <p:sp>
        <p:nvSpPr>
          <p:cNvPr id="12" name="Content Placeholder 2">
            <a:extLst>
              <a:ext uri="{FF2B5EF4-FFF2-40B4-BE49-F238E27FC236}">
                <a16:creationId xmlns:a16="http://schemas.microsoft.com/office/drawing/2014/main" id="{31AB9638-A26C-0048-8B6F-E2FB3B365191}"/>
              </a:ext>
            </a:extLst>
          </p:cNvPr>
          <p:cNvSpPr txBox="1">
            <a:spLocks/>
          </p:cNvSpPr>
          <p:nvPr/>
        </p:nvSpPr>
        <p:spPr>
          <a:xfrm>
            <a:off x="5459213" y="1355863"/>
            <a:ext cx="3272223" cy="2785585"/>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bg2"/>
                </a:solidFill>
              </a:rPr>
              <a:t>Setting up</a:t>
            </a:r>
          </a:p>
          <a:p>
            <a:pPr lvl="2"/>
            <a:r>
              <a:rPr lang="en-US" dirty="0"/>
              <a:t>Loading necessary packages and run parameters</a:t>
            </a:r>
          </a:p>
          <a:p>
            <a:pPr lvl="2"/>
            <a:endParaRPr lang="en-US" dirty="0"/>
          </a:p>
          <a:p>
            <a:pPr marL="0" lvl="2" indent="0">
              <a:buNone/>
            </a:pPr>
            <a:r>
              <a:rPr lang="en-US" b="1" dirty="0">
                <a:solidFill>
                  <a:schemeClr val="bg2"/>
                </a:solidFill>
              </a:rPr>
              <a:t>Run parameters</a:t>
            </a:r>
          </a:p>
          <a:p>
            <a:pPr lvl="2"/>
            <a:r>
              <a:rPr lang="en-US" dirty="0" err="1"/>
              <a:t>experiment_path</a:t>
            </a:r>
            <a:r>
              <a:rPr lang="en-US" dirty="0"/>
              <a:t> refers to the file path that the notebook will be directed to </a:t>
            </a:r>
            <a:r>
              <a:rPr lang="en-US" dirty="0">
                <a:sym typeface="Wingdings" pitchFamily="2" charset="2"/>
              </a:rPr>
              <a:t> access correct files</a:t>
            </a:r>
            <a:endParaRPr lang="en-US" dirty="0"/>
          </a:p>
        </p:txBody>
      </p:sp>
    </p:spTree>
    <p:extLst>
      <p:ext uri="{BB962C8B-B14F-4D97-AF65-F5344CB8AC3E}">
        <p14:creationId xmlns:p14="http://schemas.microsoft.com/office/powerpoint/2010/main" val="429215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21DF2-2286-1843-A73C-6758646FF742}"/>
              </a:ext>
            </a:extLst>
          </p:cNvPr>
          <p:cNvSpPr>
            <a:spLocks noGrp="1"/>
          </p:cNvSpPr>
          <p:nvPr>
            <p:ph type="title"/>
          </p:nvPr>
        </p:nvSpPr>
        <p:spPr/>
        <p:txBody>
          <a:bodyPr/>
          <a:lstStyle/>
          <a:p>
            <a:r>
              <a:rPr lang="en-US" dirty="0"/>
              <a:t>Get to know Machine Learning! </a:t>
            </a:r>
          </a:p>
        </p:txBody>
      </p:sp>
      <p:sp>
        <p:nvSpPr>
          <p:cNvPr id="7" name="Footer Placeholder 6">
            <a:extLst>
              <a:ext uri="{FF2B5EF4-FFF2-40B4-BE49-F238E27FC236}">
                <a16:creationId xmlns:a16="http://schemas.microsoft.com/office/drawing/2014/main" id="{C572B52B-ACED-824F-A020-E8C6C848F02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350B0ED-9F3A-D047-B8ED-1F09B5DFEF95}"/>
              </a:ext>
            </a:extLst>
          </p:cNvPr>
          <p:cNvSpPr>
            <a:spLocks noGrp="1"/>
          </p:cNvSpPr>
          <p:nvPr>
            <p:ph type="sldNum" sz="quarter" idx="12"/>
          </p:nvPr>
        </p:nvSpPr>
        <p:spPr/>
        <p:txBody>
          <a:bodyPr/>
          <a:lstStyle/>
          <a:p>
            <a:fld id="{5339919A-1AF4-8143-B305-C972D12AEE0C}" type="slidenum">
              <a:rPr lang="en-US" smtClean="0"/>
              <a:t>5</a:t>
            </a:fld>
            <a:endParaRPr lang="en-US"/>
          </a:p>
        </p:txBody>
      </p:sp>
      <p:sp>
        <p:nvSpPr>
          <p:cNvPr id="10" name="Content Placeholder 2">
            <a:extLst>
              <a:ext uri="{FF2B5EF4-FFF2-40B4-BE49-F238E27FC236}">
                <a16:creationId xmlns:a16="http://schemas.microsoft.com/office/drawing/2014/main" id="{0709BF8C-2806-FB40-ACCE-8215EFAE7DA0}"/>
              </a:ext>
            </a:extLst>
          </p:cNvPr>
          <p:cNvSpPr>
            <a:spLocks noGrp="1"/>
          </p:cNvSpPr>
          <p:nvPr>
            <p:ph idx="1"/>
          </p:nvPr>
        </p:nvSpPr>
        <p:spPr>
          <a:xfrm>
            <a:off x="990600" y="1200150"/>
            <a:ext cx="7010400" cy="3124200"/>
          </a:xfrm>
        </p:spPr>
        <p:txBody>
          <a:bodyPr/>
          <a:lstStyle/>
          <a:p>
            <a:pPr marL="0" lvl="2" indent="0">
              <a:buNone/>
            </a:pPr>
            <a:r>
              <a:rPr lang="en-US" b="1" dirty="0">
                <a:solidFill>
                  <a:schemeClr val="bg2"/>
                </a:solidFill>
              </a:rPr>
              <a:t>What is Machine Learning (ML)?</a:t>
            </a:r>
          </a:p>
          <a:p>
            <a:pPr lvl="3"/>
            <a:r>
              <a:rPr lang="en-US" dirty="0"/>
              <a:t>Coined by Arthur Samuel in 1959</a:t>
            </a:r>
          </a:p>
          <a:p>
            <a:pPr lvl="3"/>
            <a:endParaRPr lang="en-US" dirty="0"/>
          </a:p>
          <a:p>
            <a:pPr marL="182562" lvl="3" indent="0" algn="ctr">
              <a:buNone/>
            </a:pPr>
            <a:r>
              <a:rPr lang="en-US" sz="1200" b="1" i="1" dirty="0">
                <a:solidFill>
                  <a:schemeClr val="tx1"/>
                </a:solidFill>
              </a:rPr>
              <a:t>“Field of study that gives computers the ability to learn without being explicitly programmed.” – Arthur Samuel</a:t>
            </a:r>
          </a:p>
          <a:p>
            <a:pPr marL="182562" lvl="3" indent="0">
              <a:buNone/>
            </a:pPr>
            <a:endParaRPr lang="en-US" dirty="0"/>
          </a:p>
          <a:p>
            <a:pPr lvl="3"/>
            <a:r>
              <a:rPr lang="en-US" dirty="0"/>
              <a:t>Subset of </a:t>
            </a:r>
            <a:r>
              <a:rPr lang="en-US" dirty="0">
                <a:solidFill>
                  <a:schemeClr val="tx1"/>
                </a:solidFill>
              </a:rPr>
              <a:t>Artificial Intelligence </a:t>
            </a:r>
            <a:r>
              <a:rPr lang="en-US" dirty="0"/>
              <a:t>in Computer Science</a:t>
            </a:r>
          </a:p>
          <a:p>
            <a:pPr lvl="3"/>
            <a:r>
              <a:rPr lang="en-US" b="1" dirty="0">
                <a:solidFill>
                  <a:schemeClr val="tx1"/>
                </a:solidFill>
              </a:rPr>
              <a:t>‘Ability to learn’ </a:t>
            </a:r>
            <a:r>
              <a:rPr lang="en-US" dirty="0"/>
              <a:t>using data/historical data, computational methods, &amp; statistical techniques</a:t>
            </a:r>
          </a:p>
          <a:p>
            <a:pPr lvl="3"/>
            <a:r>
              <a:rPr lang="en-US" dirty="0"/>
              <a:t>ML learning process much </a:t>
            </a:r>
            <a:r>
              <a:rPr lang="en-US" dirty="0">
                <a:solidFill>
                  <a:schemeClr val="tx1"/>
                </a:solidFill>
              </a:rPr>
              <a:t>similar to human brains gains knowledge</a:t>
            </a:r>
          </a:p>
          <a:p>
            <a:pPr lvl="3"/>
            <a:r>
              <a:rPr lang="en-US" dirty="0"/>
              <a:t>Using ML algorithms to create ML models using data and through continuous training</a:t>
            </a:r>
            <a:endParaRPr lang="en-US" sz="1100" dirty="0"/>
          </a:p>
          <a:p>
            <a:pPr lvl="3"/>
            <a:endParaRPr lang="en-US" dirty="0"/>
          </a:p>
          <a:p>
            <a:pPr lvl="3"/>
            <a:endParaRPr lang="en-US" dirty="0"/>
          </a:p>
          <a:p>
            <a:pPr lvl="3"/>
            <a:endParaRPr lang="en-US" dirty="0"/>
          </a:p>
          <a:p>
            <a:pPr lvl="3"/>
            <a:endParaRPr lang="en-US" dirty="0"/>
          </a:p>
        </p:txBody>
      </p:sp>
    </p:spTree>
    <p:extLst>
      <p:ext uri="{BB962C8B-B14F-4D97-AF65-F5344CB8AC3E}">
        <p14:creationId xmlns:p14="http://schemas.microsoft.com/office/powerpoint/2010/main" val="3248483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50</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The Process: </a:t>
            </a:r>
            <a:br>
              <a:rPr lang="en-US" dirty="0"/>
            </a:br>
            <a:r>
              <a:rPr lang="en-US" sz="1400" dirty="0"/>
              <a:t>Setting Up Variables &amp; Datasets</a:t>
            </a:r>
          </a:p>
        </p:txBody>
      </p:sp>
      <p:pic>
        <p:nvPicPr>
          <p:cNvPr id="6" name="Content Placeholder 5">
            <a:extLst>
              <a:ext uri="{FF2B5EF4-FFF2-40B4-BE49-F238E27FC236}">
                <a16:creationId xmlns:a16="http://schemas.microsoft.com/office/drawing/2014/main" id="{096CE779-DBF7-EF4D-85D7-1EA8982A3D55}"/>
              </a:ext>
            </a:extLst>
          </p:cNvPr>
          <p:cNvPicPr>
            <a:picLocks noGrp="1" noChangeAspect="1"/>
          </p:cNvPicPr>
          <p:nvPr>
            <p:ph sz="quarter" idx="15"/>
          </p:nvPr>
        </p:nvPicPr>
        <p:blipFill>
          <a:blip r:embed="rId2"/>
          <a:stretch>
            <a:fillRect/>
          </a:stretch>
        </p:blipFill>
        <p:spPr>
          <a:xfrm>
            <a:off x="238352" y="1021294"/>
            <a:ext cx="4472985" cy="3218931"/>
          </a:xfrm>
        </p:spPr>
      </p:pic>
      <p:pic>
        <p:nvPicPr>
          <p:cNvPr id="8" name="Picture 7">
            <a:extLst>
              <a:ext uri="{FF2B5EF4-FFF2-40B4-BE49-F238E27FC236}">
                <a16:creationId xmlns:a16="http://schemas.microsoft.com/office/drawing/2014/main" id="{DF89F3D0-5B4A-1C45-9FD0-FB73BB9210C4}"/>
              </a:ext>
            </a:extLst>
          </p:cNvPr>
          <p:cNvPicPr>
            <a:picLocks noChangeAspect="1"/>
          </p:cNvPicPr>
          <p:nvPr/>
        </p:nvPicPr>
        <p:blipFill>
          <a:blip r:embed="rId3"/>
          <a:stretch>
            <a:fillRect/>
          </a:stretch>
        </p:blipFill>
        <p:spPr>
          <a:xfrm>
            <a:off x="5791753" y="1123849"/>
            <a:ext cx="1624763" cy="1402080"/>
          </a:xfrm>
          <a:prstGeom prst="rect">
            <a:avLst/>
          </a:prstGeom>
          <a:ln w="19050">
            <a:solidFill>
              <a:srgbClr val="FFC000"/>
            </a:solidFill>
          </a:ln>
        </p:spPr>
      </p:pic>
      <p:sp>
        <p:nvSpPr>
          <p:cNvPr id="13" name="Oval 12">
            <a:extLst>
              <a:ext uri="{FF2B5EF4-FFF2-40B4-BE49-F238E27FC236}">
                <a16:creationId xmlns:a16="http://schemas.microsoft.com/office/drawing/2014/main" id="{D8D672FE-042B-D649-B842-6C27EC8AE746}"/>
              </a:ext>
            </a:extLst>
          </p:cNvPr>
          <p:cNvSpPr/>
          <p:nvPr/>
        </p:nvSpPr>
        <p:spPr>
          <a:xfrm>
            <a:off x="4937760" y="2543181"/>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cxnSp>
        <p:nvCxnSpPr>
          <p:cNvPr id="20" name="Elbow Connector 19">
            <a:extLst>
              <a:ext uri="{FF2B5EF4-FFF2-40B4-BE49-F238E27FC236}">
                <a16:creationId xmlns:a16="http://schemas.microsoft.com/office/drawing/2014/main" id="{11F58879-95A0-CB4D-90EB-846F5F5981CE}"/>
              </a:ext>
            </a:extLst>
          </p:cNvPr>
          <p:cNvCxnSpPr>
            <a:cxnSpLocks/>
          </p:cNvCxnSpPr>
          <p:nvPr/>
        </p:nvCxnSpPr>
        <p:spPr>
          <a:xfrm rot="10800000" flipV="1">
            <a:off x="4208689" y="1824889"/>
            <a:ext cx="1566130" cy="2474114"/>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0F03F23-A391-2143-92F8-8CE5193CC988}"/>
              </a:ext>
            </a:extLst>
          </p:cNvPr>
          <p:cNvPicPr>
            <a:picLocks noChangeAspect="1"/>
          </p:cNvPicPr>
          <p:nvPr/>
        </p:nvPicPr>
        <p:blipFill>
          <a:blip r:embed="rId4"/>
          <a:stretch>
            <a:fillRect/>
          </a:stretch>
        </p:blipFill>
        <p:spPr>
          <a:xfrm>
            <a:off x="564235" y="4196632"/>
            <a:ext cx="3627520" cy="204741"/>
          </a:xfrm>
          <a:prstGeom prst="rect">
            <a:avLst/>
          </a:prstGeom>
          <a:ln w="19050">
            <a:solidFill>
              <a:srgbClr val="FFC000"/>
            </a:solidFill>
          </a:ln>
        </p:spPr>
      </p:pic>
      <p:sp>
        <p:nvSpPr>
          <p:cNvPr id="29" name="Content Placeholder 2">
            <a:extLst>
              <a:ext uri="{FF2B5EF4-FFF2-40B4-BE49-F238E27FC236}">
                <a16:creationId xmlns:a16="http://schemas.microsoft.com/office/drawing/2014/main" id="{738DA1E3-F950-1947-AE0C-37DA58947031}"/>
              </a:ext>
            </a:extLst>
          </p:cNvPr>
          <p:cNvSpPr txBox="1">
            <a:spLocks/>
          </p:cNvSpPr>
          <p:nvPr/>
        </p:nvSpPr>
        <p:spPr>
          <a:xfrm>
            <a:off x="5774819" y="2732116"/>
            <a:ext cx="2838194" cy="1262029"/>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bg2"/>
                </a:solidFill>
              </a:rPr>
              <a:t>Setting up (cont.)</a:t>
            </a:r>
          </a:p>
          <a:p>
            <a:pPr lvl="2"/>
            <a:r>
              <a:rPr lang="en-US" dirty="0"/>
              <a:t>Check for unnecessary files for easy access to correct analyzed dataset files</a:t>
            </a:r>
          </a:p>
        </p:txBody>
      </p:sp>
    </p:spTree>
    <p:extLst>
      <p:ext uri="{BB962C8B-B14F-4D97-AF65-F5344CB8AC3E}">
        <p14:creationId xmlns:p14="http://schemas.microsoft.com/office/powerpoint/2010/main" val="271009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51</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The Process: </a:t>
            </a:r>
            <a:br>
              <a:rPr lang="en-US" dirty="0"/>
            </a:br>
            <a:r>
              <a:rPr lang="en-US" sz="1400" dirty="0"/>
              <a:t>Setting Up Variables &amp; Datasets (cont.)</a:t>
            </a:r>
          </a:p>
        </p:txBody>
      </p:sp>
      <p:sp>
        <p:nvSpPr>
          <p:cNvPr id="13" name="Oval 12">
            <a:extLst>
              <a:ext uri="{FF2B5EF4-FFF2-40B4-BE49-F238E27FC236}">
                <a16:creationId xmlns:a16="http://schemas.microsoft.com/office/drawing/2014/main" id="{D8D672FE-042B-D649-B842-6C27EC8AE746}"/>
              </a:ext>
            </a:extLst>
          </p:cNvPr>
          <p:cNvSpPr/>
          <p:nvPr/>
        </p:nvSpPr>
        <p:spPr>
          <a:xfrm>
            <a:off x="4937760" y="2543181"/>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pic>
        <p:nvPicPr>
          <p:cNvPr id="7" name="Content Placeholder 6">
            <a:extLst>
              <a:ext uri="{FF2B5EF4-FFF2-40B4-BE49-F238E27FC236}">
                <a16:creationId xmlns:a16="http://schemas.microsoft.com/office/drawing/2014/main" id="{A10D8824-276A-6842-BE4D-88B9E781922B}"/>
              </a:ext>
            </a:extLst>
          </p:cNvPr>
          <p:cNvPicPr>
            <a:picLocks noGrp="1" noChangeAspect="1"/>
          </p:cNvPicPr>
          <p:nvPr>
            <p:ph sz="quarter" idx="15"/>
          </p:nvPr>
        </p:nvPicPr>
        <p:blipFill>
          <a:blip r:embed="rId2"/>
          <a:stretch>
            <a:fillRect/>
          </a:stretch>
        </p:blipFill>
        <p:spPr>
          <a:xfrm>
            <a:off x="129251" y="1051387"/>
            <a:ext cx="5055369" cy="3361457"/>
          </a:xfrm>
        </p:spPr>
      </p:pic>
      <p:sp>
        <p:nvSpPr>
          <p:cNvPr id="18" name="Content Placeholder 2">
            <a:extLst>
              <a:ext uri="{FF2B5EF4-FFF2-40B4-BE49-F238E27FC236}">
                <a16:creationId xmlns:a16="http://schemas.microsoft.com/office/drawing/2014/main" id="{8D330ADB-BB69-BE48-AD45-1FC8628A9DAC}"/>
              </a:ext>
            </a:extLst>
          </p:cNvPr>
          <p:cNvSpPr txBox="1">
            <a:spLocks/>
          </p:cNvSpPr>
          <p:nvPr/>
        </p:nvSpPr>
        <p:spPr>
          <a:xfrm>
            <a:off x="5449824" y="1191608"/>
            <a:ext cx="3200400" cy="3081016"/>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bg2"/>
                </a:solidFill>
              </a:rPr>
              <a:t>Setting up (cont.)</a:t>
            </a:r>
          </a:p>
          <a:p>
            <a:pPr lvl="2"/>
            <a:r>
              <a:rPr lang="en-US" dirty="0"/>
              <a:t>Opens file called ‘</a:t>
            </a:r>
            <a:r>
              <a:rPr lang="en-US" dirty="0">
                <a:solidFill>
                  <a:schemeClr val="tx1"/>
                </a:solidFill>
              </a:rPr>
              <a:t>metadata.pickle</a:t>
            </a:r>
            <a:r>
              <a:rPr lang="en-US" dirty="0"/>
              <a:t>’ to access all metrics and information about models &amp; datasets from STREAMLINE run</a:t>
            </a:r>
          </a:p>
          <a:p>
            <a:pPr lvl="2"/>
            <a:r>
              <a:rPr lang="en-US" dirty="0"/>
              <a:t>‘</a:t>
            </a:r>
            <a:r>
              <a:rPr lang="en-US" dirty="0">
                <a:solidFill>
                  <a:schemeClr val="tx1"/>
                </a:solidFill>
              </a:rPr>
              <a:t>algInfo.pickle</a:t>
            </a:r>
            <a:r>
              <a:rPr lang="en-US" dirty="0"/>
              <a:t>’ : information about all algorithms used during STREAMLINE</a:t>
            </a:r>
          </a:p>
          <a:p>
            <a:pPr lvl="2"/>
            <a:r>
              <a:rPr lang="en-US" dirty="0"/>
              <a:t>Saves abbreviated name of each trained model </a:t>
            </a:r>
            <a:r>
              <a:rPr lang="en-US" dirty="0">
                <a:solidFill>
                  <a:schemeClr val="tx1"/>
                </a:solidFill>
              </a:rPr>
              <a:t>(e.g. Naïve Bayes </a:t>
            </a:r>
            <a:r>
              <a:rPr lang="en-US" dirty="0">
                <a:solidFill>
                  <a:schemeClr val="tx1"/>
                </a:solidFill>
                <a:sym typeface="Wingdings" pitchFamily="2" charset="2"/>
              </a:rPr>
              <a:t> ‘NB’) </a:t>
            </a:r>
            <a:r>
              <a:rPr lang="en-US" dirty="0">
                <a:sym typeface="Wingdings" pitchFamily="2" charset="2"/>
              </a:rPr>
              <a:t>into an </a:t>
            </a:r>
            <a:r>
              <a:rPr lang="en-US" dirty="0">
                <a:solidFill>
                  <a:schemeClr val="tx1"/>
                </a:solidFill>
                <a:sym typeface="Wingdings" pitchFamily="2" charset="2"/>
              </a:rPr>
              <a:t>algorithms [ ] </a:t>
            </a:r>
            <a:r>
              <a:rPr lang="en-US" dirty="0">
                <a:sym typeface="Wingdings" pitchFamily="2" charset="2"/>
              </a:rPr>
              <a:t>list</a:t>
            </a:r>
            <a:endParaRPr lang="en-US" dirty="0"/>
          </a:p>
        </p:txBody>
      </p:sp>
    </p:spTree>
    <p:extLst>
      <p:ext uri="{BB962C8B-B14F-4D97-AF65-F5344CB8AC3E}">
        <p14:creationId xmlns:p14="http://schemas.microsoft.com/office/powerpoint/2010/main" val="41716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52</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The Process: </a:t>
            </a:r>
            <a:br>
              <a:rPr lang="en-US" dirty="0"/>
            </a:br>
            <a:r>
              <a:rPr lang="en-US" sz="1400" dirty="0"/>
              <a:t>Setting Up Variables &amp; Datasets (cont.)</a:t>
            </a:r>
          </a:p>
        </p:txBody>
      </p:sp>
      <p:sp>
        <p:nvSpPr>
          <p:cNvPr id="13" name="Oval 12">
            <a:extLst>
              <a:ext uri="{FF2B5EF4-FFF2-40B4-BE49-F238E27FC236}">
                <a16:creationId xmlns:a16="http://schemas.microsoft.com/office/drawing/2014/main" id="{D8D672FE-042B-D649-B842-6C27EC8AE746}"/>
              </a:ext>
            </a:extLst>
          </p:cNvPr>
          <p:cNvSpPr/>
          <p:nvPr/>
        </p:nvSpPr>
        <p:spPr>
          <a:xfrm>
            <a:off x="4937760" y="2543181"/>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pic>
        <p:nvPicPr>
          <p:cNvPr id="7" name="Content Placeholder 6">
            <a:extLst>
              <a:ext uri="{FF2B5EF4-FFF2-40B4-BE49-F238E27FC236}">
                <a16:creationId xmlns:a16="http://schemas.microsoft.com/office/drawing/2014/main" id="{A10D8824-276A-6842-BE4D-88B9E781922B}"/>
              </a:ext>
            </a:extLst>
          </p:cNvPr>
          <p:cNvPicPr>
            <a:picLocks noGrp="1" noChangeAspect="1"/>
          </p:cNvPicPr>
          <p:nvPr>
            <p:ph sz="quarter" idx="15"/>
          </p:nvPr>
        </p:nvPicPr>
        <p:blipFill>
          <a:blip r:embed="rId2"/>
          <a:stretch>
            <a:fillRect/>
          </a:stretch>
        </p:blipFill>
        <p:spPr>
          <a:xfrm>
            <a:off x="184811" y="1066650"/>
            <a:ext cx="4979112" cy="3459630"/>
          </a:xfrm>
        </p:spPr>
      </p:pic>
      <p:sp>
        <p:nvSpPr>
          <p:cNvPr id="10" name="Content Placeholder 2">
            <a:extLst>
              <a:ext uri="{FF2B5EF4-FFF2-40B4-BE49-F238E27FC236}">
                <a16:creationId xmlns:a16="http://schemas.microsoft.com/office/drawing/2014/main" id="{F075DB74-5519-ED41-8B41-10855619A908}"/>
              </a:ext>
            </a:extLst>
          </p:cNvPr>
          <p:cNvSpPr txBox="1">
            <a:spLocks/>
          </p:cNvSpPr>
          <p:nvPr/>
        </p:nvSpPr>
        <p:spPr>
          <a:xfrm>
            <a:off x="5390085" y="1155032"/>
            <a:ext cx="3186501" cy="3371248"/>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bg2"/>
                </a:solidFill>
              </a:rPr>
              <a:t>Setting up (cont.)</a:t>
            </a:r>
          </a:p>
          <a:p>
            <a:pPr lvl="2"/>
            <a:r>
              <a:rPr lang="en-US" dirty="0"/>
              <a:t>Abbreviated names for trained models are used for comparison later in the code to correctly assign functions to the respective model</a:t>
            </a:r>
          </a:p>
          <a:p>
            <a:pPr lvl="2"/>
            <a:r>
              <a:rPr lang="en-US" dirty="0"/>
              <a:t>Feature names from original dataset (dataset before CV partitioning in STREAMLINE into train/test sets)</a:t>
            </a:r>
          </a:p>
          <a:p>
            <a:pPr lvl="3"/>
            <a:r>
              <a:rPr lang="en-US" dirty="0"/>
              <a:t>Later used to create master list of all features for each trained model</a:t>
            </a:r>
          </a:p>
        </p:txBody>
      </p:sp>
    </p:spTree>
    <p:extLst>
      <p:ext uri="{BB962C8B-B14F-4D97-AF65-F5344CB8AC3E}">
        <p14:creationId xmlns:p14="http://schemas.microsoft.com/office/powerpoint/2010/main" val="2542615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53</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Example of Output For Setting Up</a:t>
            </a:r>
          </a:p>
        </p:txBody>
      </p:sp>
      <p:pic>
        <p:nvPicPr>
          <p:cNvPr id="9" name="Content Placeholder 8">
            <a:extLst>
              <a:ext uri="{FF2B5EF4-FFF2-40B4-BE49-F238E27FC236}">
                <a16:creationId xmlns:a16="http://schemas.microsoft.com/office/drawing/2014/main" id="{4D3BA7E6-0542-B84D-ADE3-4F494653834C}"/>
              </a:ext>
            </a:extLst>
          </p:cNvPr>
          <p:cNvPicPr>
            <a:picLocks noGrp="1" noChangeAspect="1"/>
          </p:cNvPicPr>
          <p:nvPr>
            <p:ph sz="quarter" idx="15"/>
          </p:nvPr>
        </p:nvPicPr>
        <p:blipFill>
          <a:blip r:embed="rId2"/>
          <a:stretch>
            <a:fillRect/>
          </a:stretch>
        </p:blipFill>
        <p:spPr>
          <a:xfrm>
            <a:off x="1027883" y="1162862"/>
            <a:ext cx="6578582" cy="1951273"/>
          </a:xfrm>
        </p:spPr>
      </p:pic>
      <p:sp>
        <p:nvSpPr>
          <p:cNvPr id="13" name="Oval 12">
            <a:extLst>
              <a:ext uri="{FF2B5EF4-FFF2-40B4-BE49-F238E27FC236}">
                <a16:creationId xmlns:a16="http://schemas.microsoft.com/office/drawing/2014/main" id="{D8D672FE-042B-D649-B842-6C27EC8AE746}"/>
              </a:ext>
            </a:extLst>
          </p:cNvPr>
          <p:cNvSpPr/>
          <p:nvPr/>
        </p:nvSpPr>
        <p:spPr>
          <a:xfrm>
            <a:off x="4937760" y="2543181"/>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4" name="Rectangle 13">
            <a:extLst>
              <a:ext uri="{FF2B5EF4-FFF2-40B4-BE49-F238E27FC236}">
                <a16:creationId xmlns:a16="http://schemas.microsoft.com/office/drawing/2014/main" id="{05357BB5-FD8F-BA49-BE11-4E24A3422DE1}"/>
              </a:ext>
            </a:extLst>
          </p:cNvPr>
          <p:cNvSpPr/>
          <p:nvPr/>
        </p:nvSpPr>
        <p:spPr>
          <a:xfrm>
            <a:off x="2514859" y="3330781"/>
            <a:ext cx="3868688" cy="7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32" name="Rectangle 31">
            <a:extLst>
              <a:ext uri="{FF2B5EF4-FFF2-40B4-BE49-F238E27FC236}">
                <a16:creationId xmlns:a16="http://schemas.microsoft.com/office/drawing/2014/main" id="{E56526EE-167E-CD4B-916C-64B401FD54DA}"/>
              </a:ext>
            </a:extLst>
          </p:cNvPr>
          <p:cNvSpPr/>
          <p:nvPr/>
        </p:nvSpPr>
        <p:spPr>
          <a:xfrm>
            <a:off x="1025008" y="2726482"/>
            <a:ext cx="6511604" cy="38765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8" name="Rectangle 17">
            <a:extLst>
              <a:ext uri="{FF2B5EF4-FFF2-40B4-BE49-F238E27FC236}">
                <a16:creationId xmlns:a16="http://schemas.microsoft.com/office/drawing/2014/main" id="{C6CFB618-6895-4B45-AA36-63D4CA6DE321}"/>
              </a:ext>
            </a:extLst>
          </p:cNvPr>
          <p:cNvSpPr/>
          <p:nvPr/>
        </p:nvSpPr>
        <p:spPr>
          <a:xfrm>
            <a:off x="1027883" y="1096671"/>
            <a:ext cx="6511604" cy="1229864"/>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5" name="Rectangle 24">
            <a:extLst>
              <a:ext uri="{FF2B5EF4-FFF2-40B4-BE49-F238E27FC236}">
                <a16:creationId xmlns:a16="http://schemas.microsoft.com/office/drawing/2014/main" id="{01C910DD-AB7B-9042-9061-485AD7428EDB}"/>
              </a:ext>
            </a:extLst>
          </p:cNvPr>
          <p:cNvSpPr/>
          <p:nvPr/>
        </p:nvSpPr>
        <p:spPr>
          <a:xfrm>
            <a:off x="1025008" y="2365088"/>
            <a:ext cx="6511604" cy="322841"/>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37" name="TextBox 36">
            <a:extLst>
              <a:ext uri="{FF2B5EF4-FFF2-40B4-BE49-F238E27FC236}">
                <a16:creationId xmlns:a16="http://schemas.microsoft.com/office/drawing/2014/main" id="{4B7606C2-CD64-E440-AA2B-877D00B1C8FA}"/>
              </a:ext>
            </a:extLst>
          </p:cNvPr>
          <p:cNvSpPr txBox="1"/>
          <p:nvPr/>
        </p:nvSpPr>
        <p:spPr>
          <a:xfrm>
            <a:off x="630936" y="3605843"/>
            <a:ext cx="1830403" cy="738664"/>
          </a:xfrm>
          <a:prstGeom prst="rect">
            <a:avLst/>
          </a:prstGeom>
          <a:noFill/>
          <a:ln w="28575">
            <a:solidFill>
              <a:srgbClr val="00B0F0"/>
            </a:solidFill>
          </a:ln>
        </p:spPr>
        <p:txBody>
          <a:bodyPr wrap="square" rtlCol="0">
            <a:spAutoFit/>
          </a:bodyPr>
          <a:lstStyle/>
          <a:p>
            <a:pPr algn="l"/>
            <a:r>
              <a:rPr lang="en-US" sz="1400" dirty="0">
                <a:solidFill>
                  <a:schemeClr val="accent2"/>
                </a:solidFill>
              </a:rPr>
              <a:t>Printed list of all features from original dataset</a:t>
            </a:r>
          </a:p>
        </p:txBody>
      </p:sp>
      <p:sp>
        <p:nvSpPr>
          <p:cNvPr id="38" name="TextBox 37">
            <a:extLst>
              <a:ext uri="{FF2B5EF4-FFF2-40B4-BE49-F238E27FC236}">
                <a16:creationId xmlns:a16="http://schemas.microsoft.com/office/drawing/2014/main" id="{79E60DC1-5A3E-8D43-8353-E0E2DD7E35DA}"/>
              </a:ext>
            </a:extLst>
          </p:cNvPr>
          <p:cNvSpPr txBox="1"/>
          <p:nvPr/>
        </p:nvSpPr>
        <p:spPr>
          <a:xfrm>
            <a:off x="2892283" y="3602393"/>
            <a:ext cx="2598219" cy="738664"/>
          </a:xfrm>
          <a:prstGeom prst="rect">
            <a:avLst/>
          </a:prstGeom>
          <a:noFill/>
          <a:ln w="28575">
            <a:solidFill>
              <a:srgbClr val="7030A0"/>
            </a:solidFill>
          </a:ln>
        </p:spPr>
        <p:txBody>
          <a:bodyPr wrap="square" rtlCol="0">
            <a:spAutoFit/>
          </a:bodyPr>
          <a:lstStyle/>
          <a:p>
            <a:pPr algn="l"/>
            <a:r>
              <a:rPr lang="en-US" sz="1400" dirty="0">
                <a:solidFill>
                  <a:schemeClr val="accent2"/>
                </a:solidFill>
              </a:rPr>
              <a:t>Print statement to double-check for all trained models from STREAMLINE</a:t>
            </a:r>
          </a:p>
        </p:txBody>
      </p:sp>
      <p:sp>
        <p:nvSpPr>
          <p:cNvPr id="60" name="TextBox 59">
            <a:extLst>
              <a:ext uri="{FF2B5EF4-FFF2-40B4-BE49-F238E27FC236}">
                <a16:creationId xmlns:a16="http://schemas.microsoft.com/office/drawing/2014/main" id="{BFA2803A-3A53-174B-ACE2-DC2D74BE12D8}"/>
              </a:ext>
            </a:extLst>
          </p:cNvPr>
          <p:cNvSpPr txBox="1"/>
          <p:nvPr/>
        </p:nvSpPr>
        <p:spPr>
          <a:xfrm>
            <a:off x="5978368" y="3602393"/>
            <a:ext cx="2753068" cy="738664"/>
          </a:xfrm>
          <a:prstGeom prst="rect">
            <a:avLst/>
          </a:prstGeom>
          <a:noFill/>
          <a:ln w="28575">
            <a:solidFill>
              <a:srgbClr val="FFC000"/>
            </a:solidFill>
          </a:ln>
        </p:spPr>
        <p:txBody>
          <a:bodyPr wrap="square" rtlCol="0">
            <a:spAutoFit/>
          </a:bodyPr>
          <a:lstStyle/>
          <a:p>
            <a:pPr algn="l"/>
            <a:r>
              <a:rPr lang="en-US" sz="1400" dirty="0">
                <a:solidFill>
                  <a:schemeClr val="accent2"/>
                </a:solidFill>
              </a:rPr>
              <a:t>Print statement to check algorithms [ ] list for abbreviated model names</a:t>
            </a:r>
          </a:p>
        </p:txBody>
      </p:sp>
    </p:spTree>
    <p:extLst>
      <p:ext uri="{BB962C8B-B14F-4D97-AF65-F5344CB8AC3E}">
        <p14:creationId xmlns:p14="http://schemas.microsoft.com/office/powerpoint/2010/main" val="2790622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54</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The Process: </a:t>
            </a:r>
            <a:br>
              <a:rPr lang="en-US" dirty="0"/>
            </a:br>
            <a:r>
              <a:rPr lang="en-US" sz="1400" dirty="0"/>
              <a:t>Loading CV Datasets</a:t>
            </a:r>
          </a:p>
        </p:txBody>
      </p:sp>
      <p:sp>
        <p:nvSpPr>
          <p:cNvPr id="13" name="Oval 12">
            <a:extLst>
              <a:ext uri="{FF2B5EF4-FFF2-40B4-BE49-F238E27FC236}">
                <a16:creationId xmlns:a16="http://schemas.microsoft.com/office/drawing/2014/main" id="{D8D672FE-042B-D649-B842-6C27EC8AE746}"/>
              </a:ext>
            </a:extLst>
          </p:cNvPr>
          <p:cNvSpPr/>
          <p:nvPr/>
        </p:nvSpPr>
        <p:spPr>
          <a:xfrm>
            <a:off x="4937760" y="2543181"/>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pic>
        <p:nvPicPr>
          <p:cNvPr id="6" name="Content Placeholder 5">
            <a:extLst>
              <a:ext uri="{FF2B5EF4-FFF2-40B4-BE49-F238E27FC236}">
                <a16:creationId xmlns:a16="http://schemas.microsoft.com/office/drawing/2014/main" id="{3749D846-9957-D247-BC96-3A770AAE4121}"/>
              </a:ext>
            </a:extLst>
          </p:cNvPr>
          <p:cNvPicPr>
            <a:picLocks noGrp="1" noChangeAspect="1"/>
          </p:cNvPicPr>
          <p:nvPr>
            <p:ph sz="quarter" idx="15"/>
          </p:nvPr>
        </p:nvPicPr>
        <p:blipFill rotWithShape="1">
          <a:blip r:embed="rId2"/>
          <a:srcRect l="6179" b="3789"/>
          <a:stretch/>
        </p:blipFill>
        <p:spPr>
          <a:xfrm>
            <a:off x="4051198" y="964546"/>
            <a:ext cx="4871664" cy="3535135"/>
          </a:xfrm>
        </p:spPr>
      </p:pic>
      <p:sp>
        <p:nvSpPr>
          <p:cNvPr id="14" name="Content Placeholder 2">
            <a:extLst>
              <a:ext uri="{FF2B5EF4-FFF2-40B4-BE49-F238E27FC236}">
                <a16:creationId xmlns:a16="http://schemas.microsoft.com/office/drawing/2014/main" id="{64141217-659B-EE41-88D5-512871478BD4}"/>
              </a:ext>
            </a:extLst>
          </p:cNvPr>
          <p:cNvSpPr txBox="1">
            <a:spLocks/>
          </p:cNvSpPr>
          <p:nvPr/>
        </p:nvSpPr>
        <p:spPr>
          <a:xfrm>
            <a:off x="452656" y="1124214"/>
            <a:ext cx="3197333" cy="3215801"/>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bg2"/>
                </a:solidFill>
              </a:rPr>
              <a:t>CV Training &amp; Testing Datasets</a:t>
            </a:r>
          </a:p>
          <a:p>
            <a:pPr lvl="2"/>
            <a:r>
              <a:rPr lang="en-US" dirty="0" err="1"/>
              <a:t>Data_prep</a:t>
            </a:r>
            <a:r>
              <a:rPr lang="en-US" dirty="0"/>
              <a:t>() loads each training &amp; testing dataset for each CV partition used during STREAMLINE</a:t>
            </a:r>
          </a:p>
          <a:p>
            <a:pPr lvl="2"/>
            <a:r>
              <a:rPr lang="en-US" dirty="0"/>
              <a:t>Removes ‘Class ID’ and ‘Instance ID’ from datasets (irrelevant features)</a:t>
            </a:r>
          </a:p>
          <a:p>
            <a:pPr lvl="2"/>
            <a:r>
              <a:rPr lang="en-US" dirty="0"/>
              <a:t>Returns respective </a:t>
            </a:r>
            <a:r>
              <a:rPr lang="en-US" dirty="0" err="1"/>
              <a:t>trainX</a:t>
            </a:r>
            <a:r>
              <a:rPr lang="en-US" dirty="0"/>
              <a:t> &amp; </a:t>
            </a:r>
            <a:r>
              <a:rPr lang="en-US" dirty="0" err="1"/>
              <a:t>testX</a:t>
            </a:r>
            <a:r>
              <a:rPr lang="en-US" dirty="0"/>
              <a:t> datasets as well as features sets for each</a:t>
            </a:r>
          </a:p>
        </p:txBody>
      </p:sp>
    </p:spTree>
    <p:extLst>
      <p:ext uri="{BB962C8B-B14F-4D97-AF65-F5344CB8AC3E}">
        <p14:creationId xmlns:p14="http://schemas.microsoft.com/office/powerpoint/2010/main" val="85242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55</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The Process: </a:t>
            </a:r>
            <a:br>
              <a:rPr lang="en-US" dirty="0"/>
            </a:br>
            <a:r>
              <a:rPr lang="en-US" sz="1400" dirty="0"/>
              <a:t>Loading CV Datasets (cont.)</a:t>
            </a:r>
          </a:p>
        </p:txBody>
      </p:sp>
      <p:sp>
        <p:nvSpPr>
          <p:cNvPr id="13" name="Oval 12">
            <a:extLst>
              <a:ext uri="{FF2B5EF4-FFF2-40B4-BE49-F238E27FC236}">
                <a16:creationId xmlns:a16="http://schemas.microsoft.com/office/drawing/2014/main" id="{D8D672FE-042B-D649-B842-6C27EC8AE746}"/>
              </a:ext>
            </a:extLst>
          </p:cNvPr>
          <p:cNvSpPr/>
          <p:nvPr/>
        </p:nvSpPr>
        <p:spPr>
          <a:xfrm>
            <a:off x="4937760" y="2543181"/>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0" name="Content Placeholder 2">
            <a:extLst>
              <a:ext uri="{FF2B5EF4-FFF2-40B4-BE49-F238E27FC236}">
                <a16:creationId xmlns:a16="http://schemas.microsoft.com/office/drawing/2014/main" id="{ED8545C8-DF8F-6641-87C0-F5D388304481}"/>
              </a:ext>
            </a:extLst>
          </p:cNvPr>
          <p:cNvSpPr txBox="1">
            <a:spLocks/>
          </p:cNvSpPr>
          <p:nvPr/>
        </p:nvSpPr>
        <p:spPr>
          <a:xfrm>
            <a:off x="577082" y="2710390"/>
            <a:ext cx="5456797" cy="1887068"/>
          </a:xfrm>
          <a:prstGeom prst="rect">
            <a:avLst/>
          </a:prstGeom>
        </p:spPr>
        <p:txBody>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0" dirty="0">
                <a:solidFill>
                  <a:schemeClr val="tx1"/>
                </a:solidFill>
              </a:rPr>
              <a:t>Number will vary depending on how many CV partitions the user wanted</a:t>
            </a:r>
          </a:p>
          <a:p>
            <a:r>
              <a:rPr lang="en-US" dirty="0">
                <a:solidFill>
                  <a:schemeClr val="bg2"/>
                </a:solidFill>
              </a:rPr>
              <a:t>This example uses 3 full CV partitions</a:t>
            </a:r>
          </a:p>
          <a:p>
            <a:pPr marL="285750" lvl="1" indent="-285750"/>
            <a:r>
              <a:rPr lang="en-US" dirty="0">
                <a:sym typeface="Wingdings" pitchFamily="2" charset="2"/>
              </a:rPr>
              <a:t> </a:t>
            </a:r>
            <a:r>
              <a:rPr lang="en-US" dirty="0"/>
              <a:t>6 sets total </a:t>
            </a:r>
          </a:p>
          <a:p>
            <a:pPr marL="285750" lvl="1" indent="-285750"/>
            <a:r>
              <a:rPr lang="en-US" dirty="0">
                <a:sym typeface="Wingdings" pitchFamily="2" charset="2"/>
              </a:rPr>
              <a:t> </a:t>
            </a:r>
            <a:r>
              <a:rPr lang="en-US" dirty="0"/>
              <a:t>Train &amp; test set for each partition</a:t>
            </a:r>
          </a:p>
        </p:txBody>
      </p:sp>
      <p:pic>
        <p:nvPicPr>
          <p:cNvPr id="7" name="Content Placeholder 6">
            <a:extLst>
              <a:ext uri="{FF2B5EF4-FFF2-40B4-BE49-F238E27FC236}">
                <a16:creationId xmlns:a16="http://schemas.microsoft.com/office/drawing/2014/main" id="{2E032EBC-113B-7D40-AB4A-D9553370F1FD}"/>
              </a:ext>
            </a:extLst>
          </p:cNvPr>
          <p:cNvPicPr>
            <a:picLocks noGrp="1" noChangeAspect="1"/>
          </p:cNvPicPr>
          <p:nvPr>
            <p:ph sz="quarter" idx="15"/>
          </p:nvPr>
        </p:nvPicPr>
        <p:blipFill>
          <a:blip r:embed="rId2"/>
          <a:stretch>
            <a:fillRect/>
          </a:stretch>
        </p:blipFill>
        <p:spPr>
          <a:xfrm>
            <a:off x="3725711" y="1055015"/>
            <a:ext cx="4895747" cy="1379910"/>
          </a:xfrm>
        </p:spPr>
      </p:pic>
      <p:cxnSp>
        <p:nvCxnSpPr>
          <p:cNvPr id="19" name="Elbow Connector 18">
            <a:extLst>
              <a:ext uri="{FF2B5EF4-FFF2-40B4-BE49-F238E27FC236}">
                <a16:creationId xmlns:a16="http://schemas.microsoft.com/office/drawing/2014/main" id="{92BE4489-7902-0947-878C-722953961816}"/>
              </a:ext>
            </a:extLst>
          </p:cNvPr>
          <p:cNvCxnSpPr>
            <a:cxnSpLocks/>
            <a:stCxn id="27" idx="3"/>
            <a:endCxn id="15" idx="1"/>
          </p:cNvCxnSpPr>
          <p:nvPr/>
        </p:nvCxnSpPr>
        <p:spPr>
          <a:xfrm>
            <a:off x="2656936" y="1326860"/>
            <a:ext cx="1071563" cy="834772"/>
          </a:xfrm>
          <a:prstGeom prst="bentConnector3">
            <a:avLst>
              <a:gd name="adj1" fmla="val 50000"/>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4D7D4C4-C2DA-F343-AB12-B594F515546C}"/>
              </a:ext>
            </a:extLst>
          </p:cNvPr>
          <p:cNvSpPr txBox="1"/>
          <p:nvPr/>
        </p:nvSpPr>
        <p:spPr>
          <a:xfrm>
            <a:off x="577282" y="1065250"/>
            <a:ext cx="2079654" cy="523220"/>
          </a:xfrm>
          <a:prstGeom prst="rect">
            <a:avLst/>
          </a:prstGeom>
          <a:noFill/>
          <a:ln w="12700">
            <a:solidFill>
              <a:srgbClr val="00B0F0"/>
            </a:solidFill>
          </a:ln>
        </p:spPr>
        <p:txBody>
          <a:bodyPr wrap="square" rtlCol="0">
            <a:spAutoFit/>
          </a:bodyPr>
          <a:lstStyle/>
          <a:p>
            <a:pPr algn="l"/>
            <a:r>
              <a:rPr lang="en-US" sz="1400" dirty="0" err="1">
                <a:solidFill>
                  <a:schemeClr val="accent2"/>
                </a:solidFill>
              </a:rPr>
              <a:t>Experiment_path</a:t>
            </a:r>
            <a:r>
              <a:rPr lang="en-US" sz="1400" dirty="0">
                <a:solidFill>
                  <a:schemeClr val="accent2"/>
                </a:solidFill>
              </a:rPr>
              <a:t> is </a:t>
            </a:r>
            <a:r>
              <a:rPr lang="en-US" sz="1400" dirty="0" err="1">
                <a:solidFill>
                  <a:schemeClr val="accent2"/>
                </a:solidFill>
              </a:rPr>
              <a:t>hcc-data_example</a:t>
            </a:r>
            <a:r>
              <a:rPr lang="en-US" sz="1400" dirty="0">
                <a:solidFill>
                  <a:schemeClr val="accent2"/>
                </a:solidFill>
              </a:rPr>
              <a:t> file</a:t>
            </a:r>
          </a:p>
        </p:txBody>
      </p:sp>
      <p:sp>
        <p:nvSpPr>
          <p:cNvPr id="32" name="TextBox 31">
            <a:extLst>
              <a:ext uri="{FF2B5EF4-FFF2-40B4-BE49-F238E27FC236}">
                <a16:creationId xmlns:a16="http://schemas.microsoft.com/office/drawing/2014/main" id="{797309CA-301E-FC49-8156-F2597FE31154}"/>
              </a:ext>
            </a:extLst>
          </p:cNvPr>
          <p:cNvSpPr txBox="1"/>
          <p:nvPr/>
        </p:nvSpPr>
        <p:spPr>
          <a:xfrm>
            <a:off x="575333" y="1709566"/>
            <a:ext cx="2079654" cy="954107"/>
          </a:xfrm>
          <a:prstGeom prst="rect">
            <a:avLst/>
          </a:prstGeom>
          <a:noFill/>
          <a:ln w="12700">
            <a:solidFill>
              <a:srgbClr val="00B0F0"/>
            </a:solidFill>
          </a:ln>
        </p:spPr>
        <p:txBody>
          <a:bodyPr wrap="square" rtlCol="0">
            <a:spAutoFit/>
          </a:bodyPr>
          <a:lstStyle/>
          <a:p>
            <a:pPr algn="l"/>
            <a:r>
              <a:rPr lang="en-US" sz="1400" dirty="0">
                <a:solidFill>
                  <a:schemeClr val="accent2"/>
                </a:solidFill>
              </a:rPr>
              <a:t>All CV datasets from STREAMLINE run(split from original dataset) stored under this folder</a:t>
            </a:r>
          </a:p>
        </p:txBody>
      </p:sp>
      <p:cxnSp>
        <p:nvCxnSpPr>
          <p:cNvPr id="35" name="Elbow Connector 34">
            <a:extLst>
              <a:ext uri="{FF2B5EF4-FFF2-40B4-BE49-F238E27FC236}">
                <a16:creationId xmlns:a16="http://schemas.microsoft.com/office/drawing/2014/main" id="{FFE19C4C-092C-7C4F-81F9-D9279D90C9B5}"/>
              </a:ext>
            </a:extLst>
          </p:cNvPr>
          <p:cNvCxnSpPr>
            <a:cxnSpLocks/>
          </p:cNvCxnSpPr>
          <p:nvPr/>
        </p:nvCxnSpPr>
        <p:spPr>
          <a:xfrm flipV="1">
            <a:off x="2654987" y="2096962"/>
            <a:ext cx="3197375" cy="566712"/>
          </a:xfrm>
          <a:prstGeom prst="bentConnector2">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FC4A35E-6C84-7342-9931-4C1C4AE8FFE1}"/>
              </a:ext>
            </a:extLst>
          </p:cNvPr>
          <p:cNvSpPr txBox="1"/>
          <p:nvPr/>
        </p:nvSpPr>
        <p:spPr>
          <a:xfrm>
            <a:off x="6514216" y="2782882"/>
            <a:ext cx="2079654" cy="954107"/>
          </a:xfrm>
          <a:prstGeom prst="rect">
            <a:avLst/>
          </a:prstGeom>
          <a:noFill/>
          <a:ln w="12700">
            <a:solidFill>
              <a:srgbClr val="00B0F0"/>
            </a:solidFill>
          </a:ln>
        </p:spPr>
        <p:txBody>
          <a:bodyPr wrap="square" rtlCol="0">
            <a:spAutoFit/>
          </a:bodyPr>
          <a:lstStyle/>
          <a:p>
            <a:pPr algn="l"/>
            <a:r>
              <a:rPr lang="en-US" sz="1400" dirty="0">
                <a:solidFill>
                  <a:schemeClr val="accent2"/>
                </a:solidFill>
              </a:rPr>
              <a:t>All CV datasets from STREAMLINE run(split from original dataset) stored under this folder</a:t>
            </a:r>
          </a:p>
        </p:txBody>
      </p:sp>
      <p:sp>
        <p:nvSpPr>
          <p:cNvPr id="15" name="Rectangle 14">
            <a:extLst>
              <a:ext uri="{FF2B5EF4-FFF2-40B4-BE49-F238E27FC236}">
                <a16:creationId xmlns:a16="http://schemas.microsoft.com/office/drawing/2014/main" id="{2CFFAAF4-AB54-F541-A761-12F1576D9F7B}"/>
              </a:ext>
            </a:extLst>
          </p:cNvPr>
          <p:cNvSpPr/>
          <p:nvPr/>
        </p:nvSpPr>
        <p:spPr>
          <a:xfrm>
            <a:off x="3728499" y="2074863"/>
            <a:ext cx="1468105" cy="17353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6" name="Rectangle 15">
            <a:extLst>
              <a:ext uri="{FF2B5EF4-FFF2-40B4-BE49-F238E27FC236}">
                <a16:creationId xmlns:a16="http://schemas.microsoft.com/office/drawing/2014/main" id="{54CCA1CA-7200-1642-AE42-31E9FDC2EFC1}"/>
              </a:ext>
            </a:extLst>
          </p:cNvPr>
          <p:cNvSpPr/>
          <p:nvPr/>
        </p:nvSpPr>
        <p:spPr>
          <a:xfrm>
            <a:off x="5206764" y="1911254"/>
            <a:ext cx="1291195" cy="168208"/>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8" name="Rectangle 17">
            <a:extLst>
              <a:ext uri="{FF2B5EF4-FFF2-40B4-BE49-F238E27FC236}">
                <a16:creationId xmlns:a16="http://schemas.microsoft.com/office/drawing/2014/main" id="{F9097BD2-DF09-F640-BE66-F065601C1B28}"/>
              </a:ext>
            </a:extLst>
          </p:cNvPr>
          <p:cNvSpPr/>
          <p:nvPr/>
        </p:nvSpPr>
        <p:spPr>
          <a:xfrm>
            <a:off x="6493848" y="1070571"/>
            <a:ext cx="2127610" cy="1014663"/>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cxnSp>
        <p:nvCxnSpPr>
          <p:cNvPr id="65" name="Straight Arrow Connector 64">
            <a:extLst>
              <a:ext uri="{FF2B5EF4-FFF2-40B4-BE49-F238E27FC236}">
                <a16:creationId xmlns:a16="http://schemas.microsoft.com/office/drawing/2014/main" id="{4607305A-9971-2B40-8667-2AB25F8444B3}"/>
              </a:ext>
            </a:extLst>
          </p:cNvPr>
          <p:cNvCxnSpPr>
            <a:cxnSpLocks/>
          </p:cNvCxnSpPr>
          <p:nvPr/>
        </p:nvCxnSpPr>
        <p:spPr>
          <a:xfrm flipV="1">
            <a:off x="7554043" y="2099197"/>
            <a:ext cx="0" cy="694792"/>
          </a:xfrm>
          <a:prstGeom prst="straightConnector1">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65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56</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r>
              <a:rPr lang="en-US" dirty="0">
                <a:hlinkClick r:id="rId2"/>
              </a:rPr>
              <a:t>https://shap-lrjball.readthedocs.io/en/latest/api.html#core-explainers</a:t>
            </a:r>
            <a:r>
              <a:rPr lang="en-US" dirty="0"/>
              <a:t> </a:t>
            </a:r>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Using SHAP Explainers</a:t>
            </a:r>
          </a:p>
        </p:txBody>
      </p:sp>
      <p:sp>
        <p:nvSpPr>
          <p:cNvPr id="13" name="Oval 12">
            <a:extLst>
              <a:ext uri="{FF2B5EF4-FFF2-40B4-BE49-F238E27FC236}">
                <a16:creationId xmlns:a16="http://schemas.microsoft.com/office/drawing/2014/main" id="{D8D672FE-042B-D649-B842-6C27EC8AE746}"/>
              </a:ext>
            </a:extLst>
          </p:cNvPr>
          <p:cNvSpPr/>
          <p:nvPr/>
        </p:nvSpPr>
        <p:spPr>
          <a:xfrm>
            <a:off x="4937760" y="2543181"/>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pic>
        <p:nvPicPr>
          <p:cNvPr id="20" name="Content Placeholder 19">
            <a:extLst>
              <a:ext uri="{FF2B5EF4-FFF2-40B4-BE49-F238E27FC236}">
                <a16:creationId xmlns:a16="http://schemas.microsoft.com/office/drawing/2014/main" id="{6D19BF6F-3169-2048-9A88-E347D2C40B2B}"/>
              </a:ext>
            </a:extLst>
          </p:cNvPr>
          <p:cNvPicPr>
            <a:picLocks noGrp="1" noChangeAspect="1"/>
          </p:cNvPicPr>
          <p:nvPr>
            <p:ph sz="quarter" idx="15"/>
          </p:nvPr>
        </p:nvPicPr>
        <p:blipFill>
          <a:blip r:embed="rId3"/>
          <a:stretch>
            <a:fillRect/>
          </a:stretch>
        </p:blipFill>
        <p:spPr>
          <a:xfrm>
            <a:off x="518864" y="946455"/>
            <a:ext cx="4505982" cy="3571322"/>
          </a:xfrm>
        </p:spPr>
      </p:pic>
      <p:sp>
        <p:nvSpPr>
          <p:cNvPr id="8" name="Content Placeholder 2">
            <a:extLst>
              <a:ext uri="{FF2B5EF4-FFF2-40B4-BE49-F238E27FC236}">
                <a16:creationId xmlns:a16="http://schemas.microsoft.com/office/drawing/2014/main" id="{AF2C82EA-4B14-0047-BF9D-FF06CCE1DC80}"/>
              </a:ext>
            </a:extLst>
          </p:cNvPr>
          <p:cNvSpPr txBox="1">
            <a:spLocks/>
          </p:cNvSpPr>
          <p:nvPr/>
        </p:nvSpPr>
        <p:spPr>
          <a:xfrm>
            <a:off x="5555672" y="1344391"/>
            <a:ext cx="3020914" cy="3024696"/>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bg2"/>
                </a:solidFill>
              </a:rPr>
              <a:t>Explainers</a:t>
            </a:r>
          </a:p>
          <a:p>
            <a:pPr lvl="2"/>
            <a:r>
              <a:rPr lang="en-US" dirty="0"/>
              <a:t>Info section is included help any user gain a better understanding of the purpose and application of SHAP explainers</a:t>
            </a:r>
          </a:p>
          <a:p>
            <a:pPr lvl="2"/>
            <a:endParaRPr lang="en-US" dirty="0"/>
          </a:p>
          <a:p>
            <a:pPr lvl="2"/>
            <a:r>
              <a:rPr lang="en-US" dirty="0"/>
              <a:t>4 main explainers used to account for compatibility with trained models</a:t>
            </a:r>
          </a:p>
        </p:txBody>
      </p:sp>
    </p:spTree>
    <p:extLst>
      <p:ext uri="{BB962C8B-B14F-4D97-AF65-F5344CB8AC3E}">
        <p14:creationId xmlns:p14="http://schemas.microsoft.com/office/powerpoint/2010/main" val="206432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57</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Using SHAP Explainers (cont.)</a:t>
            </a:r>
          </a:p>
        </p:txBody>
      </p:sp>
      <p:sp>
        <p:nvSpPr>
          <p:cNvPr id="13" name="Oval 12">
            <a:extLst>
              <a:ext uri="{FF2B5EF4-FFF2-40B4-BE49-F238E27FC236}">
                <a16:creationId xmlns:a16="http://schemas.microsoft.com/office/drawing/2014/main" id="{D8D672FE-042B-D649-B842-6C27EC8AE746}"/>
              </a:ext>
            </a:extLst>
          </p:cNvPr>
          <p:cNvSpPr/>
          <p:nvPr/>
        </p:nvSpPr>
        <p:spPr>
          <a:xfrm>
            <a:off x="4937760" y="2543181"/>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pic>
        <p:nvPicPr>
          <p:cNvPr id="6" name="Content Placeholder 5">
            <a:extLst>
              <a:ext uri="{FF2B5EF4-FFF2-40B4-BE49-F238E27FC236}">
                <a16:creationId xmlns:a16="http://schemas.microsoft.com/office/drawing/2014/main" id="{9B5F5103-B44D-2148-8978-05878460551A}"/>
              </a:ext>
            </a:extLst>
          </p:cNvPr>
          <p:cNvPicPr>
            <a:picLocks noGrp="1" noChangeAspect="1"/>
          </p:cNvPicPr>
          <p:nvPr>
            <p:ph sz="quarter" idx="15"/>
          </p:nvPr>
        </p:nvPicPr>
        <p:blipFill>
          <a:blip r:embed="rId2"/>
          <a:stretch>
            <a:fillRect/>
          </a:stretch>
        </p:blipFill>
        <p:spPr>
          <a:xfrm>
            <a:off x="157014" y="1039537"/>
            <a:ext cx="5207465" cy="3493889"/>
          </a:xfrm>
        </p:spPr>
      </p:pic>
      <p:sp>
        <p:nvSpPr>
          <p:cNvPr id="8" name="Content Placeholder 2">
            <a:extLst>
              <a:ext uri="{FF2B5EF4-FFF2-40B4-BE49-F238E27FC236}">
                <a16:creationId xmlns:a16="http://schemas.microsoft.com/office/drawing/2014/main" id="{77F3BA80-6A08-E342-805E-91476314CBCC}"/>
              </a:ext>
            </a:extLst>
          </p:cNvPr>
          <p:cNvSpPr txBox="1">
            <a:spLocks/>
          </p:cNvSpPr>
          <p:nvPr/>
        </p:nvSpPr>
        <p:spPr>
          <a:xfrm>
            <a:off x="5555672" y="1065072"/>
            <a:ext cx="3257402" cy="3468354"/>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bg2"/>
                </a:solidFill>
              </a:rPr>
              <a:t>About def </a:t>
            </a:r>
            <a:r>
              <a:rPr lang="en-US" b="1" dirty="0" err="1">
                <a:solidFill>
                  <a:schemeClr val="bg2"/>
                </a:solidFill>
              </a:rPr>
              <a:t>get_explainer</a:t>
            </a:r>
            <a:r>
              <a:rPr lang="en-US" b="1" dirty="0">
                <a:solidFill>
                  <a:schemeClr val="bg2"/>
                </a:solidFill>
              </a:rPr>
              <a:t>()</a:t>
            </a:r>
          </a:p>
          <a:p>
            <a:pPr lvl="2"/>
            <a:r>
              <a:rPr lang="en-US" dirty="0"/>
              <a:t>Model abbreviation passed into function as ‘abbrev’</a:t>
            </a:r>
          </a:p>
          <a:p>
            <a:pPr lvl="2"/>
            <a:r>
              <a:rPr lang="en-US" dirty="0"/>
              <a:t>Abbrev must match listed abbreviation (abbrev: ‘LR = [‘LR]</a:t>
            </a:r>
          </a:p>
          <a:p>
            <a:pPr lvl="2"/>
            <a:r>
              <a:rPr lang="en-US" dirty="0"/>
              <a:t>This helps return the correct Explainer object for the trained model we are iterating on</a:t>
            </a:r>
          </a:p>
          <a:p>
            <a:pPr lvl="2"/>
            <a:r>
              <a:rPr lang="en-US" dirty="0"/>
              <a:t>Trained model and training dataset are also used for the creation of Explainer objects</a:t>
            </a:r>
          </a:p>
        </p:txBody>
      </p:sp>
    </p:spTree>
    <p:extLst>
      <p:ext uri="{BB962C8B-B14F-4D97-AF65-F5344CB8AC3E}">
        <p14:creationId xmlns:p14="http://schemas.microsoft.com/office/powerpoint/2010/main" val="100547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58</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Computing SHAP Values</a:t>
            </a:r>
          </a:p>
        </p:txBody>
      </p:sp>
      <p:sp>
        <p:nvSpPr>
          <p:cNvPr id="13" name="Oval 12">
            <a:extLst>
              <a:ext uri="{FF2B5EF4-FFF2-40B4-BE49-F238E27FC236}">
                <a16:creationId xmlns:a16="http://schemas.microsoft.com/office/drawing/2014/main" id="{D8D672FE-042B-D649-B842-6C27EC8AE746}"/>
              </a:ext>
            </a:extLst>
          </p:cNvPr>
          <p:cNvSpPr/>
          <p:nvPr/>
        </p:nvSpPr>
        <p:spPr>
          <a:xfrm>
            <a:off x="4937760" y="2543181"/>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pic>
        <p:nvPicPr>
          <p:cNvPr id="14" name="Content Placeholder 13">
            <a:extLst>
              <a:ext uri="{FF2B5EF4-FFF2-40B4-BE49-F238E27FC236}">
                <a16:creationId xmlns:a16="http://schemas.microsoft.com/office/drawing/2014/main" id="{7E7F6220-C1FC-F946-B199-ECB56831DA17}"/>
              </a:ext>
            </a:extLst>
          </p:cNvPr>
          <p:cNvPicPr>
            <a:picLocks noGrp="1" noChangeAspect="1"/>
          </p:cNvPicPr>
          <p:nvPr>
            <p:ph sz="quarter" idx="15"/>
          </p:nvPr>
        </p:nvPicPr>
        <p:blipFill>
          <a:blip r:embed="rId2"/>
          <a:stretch>
            <a:fillRect/>
          </a:stretch>
        </p:blipFill>
        <p:spPr>
          <a:xfrm>
            <a:off x="4564355" y="1028619"/>
            <a:ext cx="4156133" cy="3533886"/>
          </a:xfrm>
        </p:spPr>
      </p:pic>
      <p:sp>
        <p:nvSpPr>
          <p:cNvPr id="9" name="Content Placeholder 2">
            <a:extLst>
              <a:ext uri="{FF2B5EF4-FFF2-40B4-BE49-F238E27FC236}">
                <a16:creationId xmlns:a16="http://schemas.microsoft.com/office/drawing/2014/main" id="{68B72E34-425E-C149-A0F5-DDDB7EB26282}"/>
              </a:ext>
            </a:extLst>
          </p:cNvPr>
          <p:cNvSpPr txBox="1">
            <a:spLocks/>
          </p:cNvSpPr>
          <p:nvPr/>
        </p:nvSpPr>
        <p:spPr>
          <a:xfrm>
            <a:off x="491598" y="1258463"/>
            <a:ext cx="3409841" cy="3466265"/>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bg2"/>
                </a:solidFill>
              </a:rPr>
              <a:t>About </a:t>
            </a:r>
            <a:r>
              <a:rPr lang="en-US" b="1" dirty="0" err="1">
                <a:solidFill>
                  <a:schemeClr val="bg2"/>
                </a:solidFill>
              </a:rPr>
              <a:t>compute_shapValues</a:t>
            </a:r>
            <a:r>
              <a:rPr lang="en-US" b="1" dirty="0">
                <a:solidFill>
                  <a:schemeClr val="bg2"/>
                </a:solidFill>
              </a:rPr>
              <a:t>()</a:t>
            </a:r>
          </a:p>
          <a:p>
            <a:pPr lvl="2"/>
            <a:r>
              <a:rPr lang="en-US" dirty="0"/>
              <a:t>Function can be used when running notebook on testing dataset (default) or training (optional)</a:t>
            </a:r>
          </a:p>
          <a:p>
            <a:pPr lvl="2"/>
            <a:r>
              <a:rPr lang="en-US" dirty="0"/>
              <a:t>Computes SHAP values using Explainer object created from previous function, </a:t>
            </a:r>
            <a:r>
              <a:rPr lang="en-US" dirty="0" err="1"/>
              <a:t>testX</a:t>
            </a:r>
            <a:r>
              <a:rPr lang="en-US" dirty="0"/>
              <a:t> dataset, &amp; abbrev</a:t>
            </a:r>
          </a:p>
          <a:p>
            <a:pPr lvl="2"/>
            <a:r>
              <a:rPr lang="en-US" dirty="0">
                <a:solidFill>
                  <a:schemeClr val="tx1"/>
                </a:solidFill>
              </a:rPr>
              <a:t>.</a:t>
            </a:r>
            <a:r>
              <a:rPr lang="en-US" dirty="0" err="1">
                <a:solidFill>
                  <a:schemeClr val="tx1"/>
                </a:solidFill>
              </a:rPr>
              <a:t>shap_values</a:t>
            </a:r>
            <a:r>
              <a:rPr lang="en-US" dirty="0">
                <a:solidFill>
                  <a:schemeClr val="tx1"/>
                </a:solidFill>
              </a:rPr>
              <a:t>() </a:t>
            </a:r>
            <a:r>
              <a:rPr lang="en-US" dirty="0"/>
              <a:t>works for most models &amp; returns 2D array of values (does not work for Naïve Bayes Classifier)</a:t>
            </a:r>
          </a:p>
        </p:txBody>
      </p:sp>
    </p:spTree>
    <p:extLst>
      <p:ext uri="{BB962C8B-B14F-4D97-AF65-F5344CB8AC3E}">
        <p14:creationId xmlns:p14="http://schemas.microsoft.com/office/powerpoint/2010/main" val="104241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59</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Saving SHAP Summary Figures</a:t>
            </a:r>
          </a:p>
        </p:txBody>
      </p:sp>
      <p:sp>
        <p:nvSpPr>
          <p:cNvPr id="13" name="Oval 12">
            <a:extLst>
              <a:ext uri="{FF2B5EF4-FFF2-40B4-BE49-F238E27FC236}">
                <a16:creationId xmlns:a16="http://schemas.microsoft.com/office/drawing/2014/main" id="{D8D672FE-042B-D649-B842-6C27EC8AE746}"/>
              </a:ext>
            </a:extLst>
          </p:cNvPr>
          <p:cNvSpPr/>
          <p:nvPr/>
        </p:nvSpPr>
        <p:spPr>
          <a:xfrm>
            <a:off x="4937760" y="2543181"/>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pic>
        <p:nvPicPr>
          <p:cNvPr id="6" name="Content Placeholder 5">
            <a:extLst>
              <a:ext uri="{FF2B5EF4-FFF2-40B4-BE49-F238E27FC236}">
                <a16:creationId xmlns:a16="http://schemas.microsoft.com/office/drawing/2014/main" id="{77E406D2-5736-B647-8CAD-A57F65E88540}"/>
              </a:ext>
            </a:extLst>
          </p:cNvPr>
          <p:cNvPicPr>
            <a:picLocks noGrp="1" noChangeAspect="1"/>
          </p:cNvPicPr>
          <p:nvPr>
            <p:ph sz="quarter" idx="15"/>
          </p:nvPr>
        </p:nvPicPr>
        <p:blipFill>
          <a:blip r:embed="rId2"/>
          <a:stretch>
            <a:fillRect/>
          </a:stretch>
        </p:blipFill>
        <p:spPr>
          <a:xfrm>
            <a:off x="4191000" y="1010042"/>
            <a:ext cx="4875782" cy="3495821"/>
          </a:xfrm>
        </p:spPr>
      </p:pic>
      <p:sp>
        <p:nvSpPr>
          <p:cNvPr id="8" name="Content Placeholder 2">
            <a:extLst>
              <a:ext uri="{FF2B5EF4-FFF2-40B4-BE49-F238E27FC236}">
                <a16:creationId xmlns:a16="http://schemas.microsoft.com/office/drawing/2014/main" id="{E99E0629-6E4A-7A4B-AFB9-F31044521958}"/>
              </a:ext>
            </a:extLst>
          </p:cNvPr>
          <p:cNvSpPr txBox="1">
            <a:spLocks/>
          </p:cNvSpPr>
          <p:nvPr/>
        </p:nvSpPr>
        <p:spPr>
          <a:xfrm>
            <a:off x="630937" y="1219768"/>
            <a:ext cx="3179064" cy="3024696"/>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a:r>
              <a:rPr lang="en-US" dirty="0"/>
              <a:t>Function can be used when running notebook on testing dataset (default) or training (optional)</a:t>
            </a:r>
          </a:p>
          <a:p>
            <a:pPr lvl="2"/>
            <a:r>
              <a:rPr lang="en-US" dirty="0"/>
              <a:t>Different summarization figures are provided to take variability of user’s interpretation into consideration</a:t>
            </a:r>
          </a:p>
          <a:p>
            <a:pPr lvl="2"/>
            <a:r>
              <a:rPr lang="en-US" dirty="0"/>
              <a:t>Based on most recent version of SHAP package (version 0.41)</a:t>
            </a:r>
          </a:p>
        </p:txBody>
      </p:sp>
    </p:spTree>
    <p:extLst>
      <p:ext uri="{BB962C8B-B14F-4D97-AF65-F5344CB8AC3E}">
        <p14:creationId xmlns:p14="http://schemas.microsoft.com/office/powerpoint/2010/main" val="87283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21DF2-2286-1843-A73C-6758646FF742}"/>
              </a:ext>
            </a:extLst>
          </p:cNvPr>
          <p:cNvSpPr>
            <a:spLocks noGrp="1"/>
          </p:cNvSpPr>
          <p:nvPr>
            <p:ph type="title"/>
          </p:nvPr>
        </p:nvSpPr>
        <p:spPr/>
        <p:txBody>
          <a:bodyPr/>
          <a:lstStyle/>
          <a:p>
            <a:r>
              <a:rPr lang="en-US" dirty="0"/>
              <a:t>Get to know Machine Learning! (cont.)</a:t>
            </a:r>
          </a:p>
        </p:txBody>
      </p:sp>
      <p:sp>
        <p:nvSpPr>
          <p:cNvPr id="7" name="Footer Placeholder 6">
            <a:extLst>
              <a:ext uri="{FF2B5EF4-FFF2-40B4-BE49-F238E27FC236}">
                <a16:creationId xmlns:a16="http://schemas.microsoft.com/office/drawing/2014/main" id="{C572B52B-ACED-824F-A020-E8C6C848F020}"/>
              </a:ext>
            </a:extLst>
          </p:cNvPr>
          <p:cNvSpPr>
            <a:spLocks noGrp="1"/>
          </p:cNvSpPr>
          <p:nvPr>
            <p:ph type="ftr" sz="quarter" idx="11"/>
          </p:nvPr>
        </p:nvSpPr>
        <p:spPr/>
        <p:txBody>
          <a:bodyPr/>
          <a:lstStyle/>
          <a:p>
            <a:r>
              <a:rPr lang="en-US" dirty="0" err="1"/>
              <a:t>Urbanowicz</a:t>
            </a:r>
            <a:r>
              <a:rPr lang="en-US" dirty="0"/>
              <a:t>, R. (2022, June 28). </a:t>
            </a:r>
            <a:r>
              <a:rPr lang="en-US" i="1" dirty="0"/>
              <a:t>What is Machine Learning? Demystifying Methods and Application | Cedars-Sinai</a:t>
            </a:r>
            <a:r>
              <a:rPr lang="en-US" dirty="0"/>
              <a:t> [Video]. </a:t>
            </a:r>
            <a:r>
              <a:rPr lang="en-US" dirty="0" err="1"/>
              <a:t>Youtube</a:t>
            </a:r>
            <a:r>
              <a:rPr lang="en-US" dirty="0"/>
              <a:t>. </a:t>
            </a:r>
            <a:r>
              <a:rPr lang="en-US" dirty="0">
                <a:hlinkClick r:id="rId3"/>
              </a:rPr>
              <a:t>https://www.youtube.com/watch?v=MhK2Jz36T5o&amp;list=PLafPhSv1OSDdG2v8K2EsXPd0V7TTQVnT9</a:t>
            </a:r>
            <a:r>
              <a:rPr lang="en-US" dirty="0"/>
              <a:t>.</a:t>
            </a:r>
          </a:p>
          <a:p>
            <a:endParaRPr lang="en-US" dirty="0"/>
          </a:p>
        </p:txBody>
      </p:sp>
      <p:sp>
        <p:nvSpPr>
          <p:cNvPr id="8" name="Slide Number Placeholder 7">
            <a:extLst>
              <a:ext uri="{FF2B5EF4-FFF2-40B4-BE49-F238E27FC236}">
                <a16:creationId xmlns:a16="http://schemas.microsoft.com/office/drawing/2014/main" id="{D350B0ED-9F3A-D047-B8ED-1F09B5DFEF95}"/>
              </a:ext>
            </a:extLst>
          </p:cNvPr>
          <p:cNvSpPr>
            <a:spLocks noGrp="1"/>
          </p:cNvSpPr>
          <p:nvPr>
            <p:ph type="sldNum" sz="quarter" idx="12"/>
          </p:nvPr>
        </p:nvSpPr>
        <p:spPr/>
        <p:txBody>
          <a:bodyPr/>
          <a:lstStyle/>
          <a:p>
            <a:fld id="{5339919A-1AF4-8143-B305-C972D12AEE0C}" type="slidenum">
              <a:rPr lang="en-US" smtClean="0"/>
              <a:t>6</a:t>
            </a:fld>
            <a:endParaRPr lang="en-US"/>
          </a:p>
        </p:txBody>
      </p:sp>
      <p:sp>
        <p:nvSpPr>
          <p:cNvPr id="9" name="Content Placeholder 2">
            <a:extLst>
              <a:ext uri="{FF2B5EF4-FFF2-40B4-BE49-F238E27FC236}">
                <a16:creationId xmlns:a16="http://schemas.microsoft.com/office/drawing/2014/main" id="{52586C19-46DB-A745-9050-FC6D82508D92}"/>
              </a:ext>
            </a:extLst>
          </p:cNvPr>
          <p:cNvSpPr>
            <a:spLocks noGrp="1"/>
          </p:cNvSpPr>
          <p:nvPr>
            <p:ph idx="1"/>
          </p:nvPr>
        </p:nvSpPr>
        <p:spPr>
          <a:xfrm>
            <a:off x="1371600" y="1428750"/>
            <a:ext cx="6400800" cy="2971800"/>
          </a:xfrm>
        </p:spPr>
        <p:txBody>
          <a:bodyPr/>
          <a:lstStyle/>
          <a:p>
            <a:pPr marL="0" lvl="2" indent="0">
              <a:buNone/>
            </a:pPr>
            <a:r>
              <a:rPr lang="en-US" b="1" dirty="0">
                <a:solidFill>
                  <a:schemeClr val="bg2"/>
                </a:solidFill>
              </a:rPr>
              <a:t>Common Challenges in Biomedical Data Analysis</a:t>
            </a:r>
          </a:p>
          <a:p>
            <a:pPr lvl="3"/>
            <a:r>
              <a:rPr lang="en-US" dirty="0">
                <a:solidFill>
                  <a:schemeClr val="tx1"/>
                </a:solidFill>
              </a:rPr>
              <a:t>Cleaning &amp; data processing</a:t>
            </a:r>
          </a:p>
          <a:p>
            <a:pPr lvl="4"/>
            <a:r>
              <a:rPr lang="en-US" sz="1200" dirty="0"/>
              <a:t>Bad/noisy/sparse/biased data</a:t>
            </a:r>
          </a:p>
          <a:p>
            <a:pPr lvl="4"/>
            <a:r>
              <a:rPr lang="en-US" sz="1200" dirty="0"/>
              <a:t>Missing data values</a:t>
            </a:r>
          </a:p>
          <a:p>
            <a:pPr lvl="4"/>
            <a:r>
              <a:rPr lang="en-US" sz="1200" dirty="0"/>
              <a:t>Feature engineering (ensuring model works with features)</a:t>
            </a:r>
          </a:p>
          <a:p>
            <a:pPr lvl="3"/>
            <a:r>
              <a:rPr lang="en-US" dirty="0">
                <a:solidFill>
                  <a:schemeClr val="tx1"/>
                </a:solidFill>
              </a:rPr>
              <a:t>Analysis</a:t>
            </a:r>
          </a:p>
          <a:p>
            <a:pPr lvl="4"/>
            <a:r>
              <a:rPr lang="en-US" sz="1200" dirty="0"/>
              <a:t>Covariate adjustment</a:t>
            </a:r>
          </a:p>
          <a:p>
            <a:pPr lvl="4"/>
            <a:r>
              <a:rPr lang="en-US" sz="1200" dirty="0"/>
              <a:t>Imbalanced classification outcome</a:t>
            </a:r>
          </a:p>
          <a:p>
            <a:pPr lvl="3"/>
            <a:r>
              <a:rPr lang="en-US" dirty="0">
                <a:solidFill>
                  <a:schemeClr val="tx1"/>
                </a:solidFill>
              </a:rPr>
              <a:t>Computing</a:t>
            </a:r>
          </a:p>
          <a:p>
            <a:pPr lvl="4"/>
            <a:r>
              <a:rPr lang="en-US" sz="1200" dirty="0"/>
              <a:t>Scale of data (# features, # instances)</a:t>
            </a:r>
          </a:p>
          <a:p>
            <a:pPr lvl="4"/>
            <a:endParaRPr lang="en-US" dirty="0"/>
          </a:p>
        </p:txBody>
      </p:sp>
    </p:spTree>
    <p:extLst>
      <p:ext uri="{BB962C8B-B14F-4D97-AF65-F5344CB8AC3E}">
        <p14:creationId xmlns:p14="http://schemas.microsoft.com/office/powerpoint/2010/main" val="71140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60</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Saving SHAP Summary Figures (cont.)</a:t>
            </a:r>
          </a:p>
        </p:txBody>
      </p:sp>
      <p:sp>
        <p:nvSpPr>
          <p:cNvPr id="13" name="Oval 12">
            <a:extLst>
              <a:ext uri="{FF2B5EF4-FFF2-40B4-BE49-F238E27FC236}">
                <a16:creationId xmlns:a16="http://schemas.microsoft.com/office/drawing/2014/main" id="{D8D672FE-042B-D649-B842-6C27EC8AE746}"/>
              </a:ext>
            </a:extLst>
          </p:cNvPr>
          <p:cNvSpPr/>
          <p:nvPr/>
        </p:nvSpPr>
        <p:spPr>
          <a:xfrm>
            <a:off x="4937760" y="2543181"/>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pic>
        <p:nvPicPr>
          <p:cNvPr id="7" name="Content Placeholder 6">
            <a:extLst>
              <a:ext uri="{FF2B5EF4-FFF2-40B4-BE49-F238E27FC236}">
                <a16:creationId xmlns:a16="http://schemas.microsoft.com/office/drawing/2014/main" id="{AF681F41-0122-9E4D-8013-5FCCB343C7A3}"/>
              </a:ext>
            </a:extLst>
          </p:cNvPr>
          <p:cNvPicPr>
            <a:picLocks noGrp="1" noChangeAspect="1"/>
          </p:cNvPicPr>
          <p:nvPr>
            <p:ph sz="quarter" idx="15"/>
          </p:nvPr>
        </p:nvPicPr>
        <p:blipFill>
          <a:blip r:embed="rId2"/>
          <a:stretch>
            <a:fillRect/>
          </a:stretch>
        </p:blipFill>
        <p:spPr>
          <a:xfrm>
            <a:off x="4628269" y="972344"/>
            <a:ext cx="4166173" cy="3579540"/>
          </a:xfrm>
        </p:spPr>
      </p:pic>
      <p:sp>
        <p:nvSpPr>
          <p:cNvPr id="8" name="Content Placeholder 2">
            <a:extLst>
              <a:ext uri="{FF2B5EF4-FFF2-40B4-BE49-F238E27FC236}">
                <a16:creationId xmlns:a16="http://schemas.microsoft.com/office/drawing/2014/main" id="{EA3E6EB0-B16D-E442-84F4-97BEAF4520AC}"/>
              </a:ext>
            </a:extLst>
          </p:cNvPr>
          <p:cNvSpPr txBox="1">
            <a:spLocks/>
          </p:cNvSpPr>
          <p:nvPr/>
        </p:nvSpPr>
        <p:spPr>
          <a:xfrm>
            <a:off x="630935" y="1259627"/>
            <a:ext cx="3226961" cy="3024696"/>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bg2"/>
                </a:solidFill>
              </a:rPr>
              <a:t>About </a:t>
            </a:r>
            <a:r>
              <a:rPr lang="en-US" b="1" dirty="0" err="1">
                <a:solidFill>
                  <a:schemeClr val="bg2"/>
                </a:solidFill>
              </a:rPr>
              <a:t>shap_summary</a:t>
            </a:r>
            <a:r>
              <a:rPr lang="en-US" b="1" dirty="0">
                <a:solidFill>
                  <a:schemeClr val="bg2"/>
                </a:solidFill>
              </a:rPr>
              <a:t>()</a:t>
            </a:r>
          </a:p>
          <a:p>
            <a:pPr lvl="2"/>
            <a:r>
              <a:rPr lang="en-US" dirty="0"/>
              <a:t>Certain SHAP figures work for certain models and Explainer objects</a:t>
            </a:r>
          </a:p>
          <a:p>
            <a:pPr lvl="2"/>
            <a:r>
              <a:rPr lang="en-US" dirty="0"/>
              <a:t>Creates summary figures using Explainer object, abbrev, feature names, and SHAP values for given trained model per CV</a:t>
            </a:r>
          </a:p>
          <a:p>
            <a:pPr lvl="2"/>
            <a:r>
              <a:rPr lang="en-US" dirty="0"/>
              <a:t>Saves figures using a file path called ‘</a:t>
            </a:r>
            <a:r>
              <a:rPr lang="en-US" dirty="0" err="1">
                <a:solidFill>
                  <a:schemeClr val="tx1"/>
                </a:solidFill>
              </a:rPr>
              <a:t>save_path</a:t>
            </a:r>
            <a:r>
              <a:rPr lang="en-US" dirty="0"/>
              <a:t>’</a:t>
            </a:r>
          </a:p>
        </p:txBody>
      </p:sp>
    </p:spTree>
    <p:extLst>
      <p:ext uri="{BB962C8B-B14F-4D97-AF65-F5344CB8AC3E}">
        <p14:creationId xmlns:p14="http://schemas.microsoft.com/office/powerpoint/2010/main" val="85136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61</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a:t>Saving SHAP Summary Figures (cont.)</a:t>
            </a:r>
            <a:endParaRPr lang="en-US" dirty="0"/>
          </a:p>
        </p:txBody>
      </p:sp>
      <p:sp>
        <p:nvSpPr>
          <p:cNvPr id="13" name="Oval 12">
            <a:extLst>
              <a:ext uri="{FF2B5EF4-FFF2-40B4-BE49-F238E27FC236}">
                <a16:creationId xmlns:a16="http://schemas.microsoft.com/office/drawing/2014/main" id="{D8D672FE-042B-D649-B842-6C27EC8AE746}"/>
              </a:ext>
            </a:extLst>
          </p:cNvPr>
          <p:cNvSpPr/>
          <p:nvPr/>
        </p:nvSpPr>
        <p:spPr>
          <a:xfrm>
            <a:off x="4937760" y="2543181"/>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10" name="Content Placeholder 2">
            <a:extLst>
              <a:ext uri="{FF2B5EF4-FFF2-40B4-BE49-F238E27FC236}">
                <a16:creationId xmlns:a16="http://schemas.microsoft.com/office/drawing/2014/main" id="{ED8545C8-DF8F-6641-87C0-F5D388304481}"/>
              </a:ext>
            </a:extLst>
          </p:cNvPr>
          <p:cNvSpPr txBox="1">
            <a:spLocks/>
          </p:cNvSpPr>
          <p:nvPr/>
        </p:nvSpPr>
        <p:spPr>
          <a:xfrm>
            <a:off x="235640" y="2948988"/>
            <a:ext cx="4842591" cy="1601402"/>
          </a:xfrm>
          <a:prstGeom prst="rect">
            <a:avLst/>
          </a:prstGeom>
        </p:spPr>
        <p:txBody>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b="0" dirty="0">
                <a:solidFill>
                  <a:schemeClr val="tx1"/>
                </a:solidFill>
              </a:rPr>
              <a:t>Function provides various types of summary figures that would seem interpretable, not all may be intuitive </a:t>
            </a:r>
          </a:p>
          <a:p>
            <a:r>
              <a:rPr lang="en-US" b="0" dirty="0">
                <a:solidFill>
                  <a:schemeClr val="tx1"/>
                </a:solidFill>
              </a:rPr>
              <a:t>Interpretability differs from user to user</a:t>
            </a:r>
          </a:p>
          <a:p>
            <a:r>
              <a:rPr lang="en-US" b="0" dirty="0">
                <a:solidFill>
                  <a:schemeClr val="tx1"/>
                </a:solidFill>
              </a:rPr>
              <a:t>Example: </a:t>
            </a:r>
            <a:r>
              <a:rPr lang="en-US" b="0" dirty="0"/>
              <a:t>NB0 </a:t>
            </a:r>
            <a:r>
              <a:rPr lang="en-US" b="0" dirty="0">
                <a:sym typeface="Wingdings" pitchFamily="2" charset="2"/>
              </a:rPr>
              <a:t> NB_0_shapSummaryPlot.png</a:t>
            </a:r>
            <a:endParaRPr lang="en-US" b="0" dirty="0"/>
          </a:p>
          <a:p>
            <a:endParaRPr lang="en-US" b="0" dirty="0"/>
          </a:p>
        </p:txBody>
      </p:sp>
      <p:pic>
        <p:nvPicPr>
          <p:cNvPr id="7" name="Content Placeholder 6">
            <a:extLst>
              <a:ext uri="{FF2B5EF4-FFF2-40B4-BE49-F238E27FC236}">
                <a16:creationId xmlns:a16="http://schemas.microsoft.com/office/drawing/2014/main" id="{AF681F41-0122-9E4D-8013-5FCCB343C7A3}"/>
              </a:ext>
            </a:extLst>
          </p:cNvPr>
          <p:cNvPicPr>
            <a:picLocks noGrp="1" noChangeAspect="1"/>
          </p:cNvPicPr>
          <p:nvPr>
            <p:ph sz="quarter" idx="15"/>
          </p:nvPr>
        </p:nvPicPr>
        <p:blipFill rotWithShape="1">
          <a:blip r:embed="rId2"/>
          <a:srcRect l="-299" t="60960" r="299" b="771"/>
          <a:stretch/>
        </p:blipFill>
        <p:spPr>
          <a:xfrm>
            <a:off x="235640" y="1100508"/>
            <a:ext cx="4714890" cy="1740043"/>
          </a:xfrm>
        </p:spPr>
      </p:pic>
      <p:sp>
        <p:nvSpPr>
          <p:cNvPr id="12" name="Content Placeholder 2">
            <a:extLst>
              <a:ext uri="{FF2B5EF4-FFF2-40B4-BE49-F238E27FC236}">
                <a16:creationId xmlns:a16="http://schemas.microsoft.com/office/drawing/2014/main" id="{233C93F3-4463-E748-B241-87782AD54AA1}"/>
              </a:ext>
            </a:extLst>
          </p:cNvPr>
          <p:cNvSpPr txBox="1">
            <a:spLocks/>
          </p:cNvSpPr>
          <p:nvPr/>
        </p:nvSpPr>
        <p:spPr>
          <a:xfrm>
            <a:off x="5391263" y="1125300"/>
            <a:ext cx="3340173" cy="3024696"/>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bg2"/>
                </a:solidFill>
              </a:rPr>
              <a:t>About </a:t>
            </a:r>
            <a:r>
              <a:rPr lang="en-US" b="1" dirty="0" err="1">
                <a:solidFill>
                  <a:schemeClr val="bg2"/>
                </a:solidFill>
              </a:rPr>
              <a:t>explainer.expected_value</a:t>
            </a:r>
            <a:r>
              <a:rPr lang="en-US" b="1" dirty="0">
                <a:solidFill>
                  <a:schemeClr val="bg2"/>
                </a:solidFill>
              </a:rPr>
              <a:t>()</a:t>
            </a:r>
          </a:p>
          <a:p>
            <a:pPr lvl="2"/>
            <a:r>
              <a:rPr lang="en-US" dirty="0"/>
              <a:t>Only works for certain models</a:t>
            </a:r>
          </a:p>
          <a:p>
            <a:pPr lvl="2"/>
            <a:r>
              <a:rPr lang="en-US" dirty="0"/>
              <a:t>It is the model’s ”expected” values over the whole dataset</a:t>
            </a:r>
          </a:p>
          <a:p>
            <a:pPr lvl="2"/>
            <a:r>
              <a:rPr lang="en-US" dirty="0"/>
              <a:t>What a model would predict without the knowledge of the data</a:t>
            </a:r>
          </a:p>
          <a:p>
            <a:pPr lvl="2"/>
            <a:r>
              <a:rPr lang="en-US" dirty="0"/>
              <a:t>In binary classification </a:t>
            </a:r>
            <a:r>
              <a:rPr lang="en-US" dirty="0">
                <a:sym typeface="Wingdings" pitchFamily="2" charset="2"/>
              </a:rPr>
              <a:t> classified outcome into 0 or 1</a:t>
            </a:r>
            <a:endParaRPr lang="en-US" dirty="0"/>
          </a:p>
          <a:p>
            <a:pPr lvl="2"/>
            <a:r>
              <a:rPr lang="en-US" dirty="0"/>
              <a:t>Keep in mind that one model per CV count is passed into these functions</a:t>
            </a:r>
          </a:p>
        </p:txBody>
      </p:sp>
    </p:spTree>
    <p:extLst>
      <p:ext uri="{BB962C8B-B14F-4D97-AF65-F5344CB8AC3E}">
        <p14:creationId xmlns:p14="http://schemas.microsoft.com/office/powerpoint/2010/main" val="330982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62</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Examples of Summary Figures</a:t>
            </a:r>
          </a:p>
        </p:txBody>
      </p:sp>
      <p:sp>
        <p:nvSpPr>
          <p:cNvPr id="13" name="Oval 12">
            <a:extLst>
              <a:ext uri="{FF2B5EF4-FFF2-40B4-BE49-F238E27FC236}">
                <a16:creationId xmlns:a16="http://schemas.microsoft.com/office/drawing/2014/main" id="{D8D672FE-042B-D649-B842-6C27EC8AE746}"/>
              </a:ext>
            </a:extLst>
          </p:cNvPr>
          <p:cNvSpPr/>
          <p:nvPr/>
        </p:nvSpPr>
        <p:spPr>
          <a:xfrm>
            <a:off x="4937760" y="2543181"/>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pic>
        <p:nvPicPr>
          <p:cNvPr id="8" name="Picture 7">
            <a:extLst>
              <a:ext uri="{FF2B5EF4-FFF2-40B4-BE49-F238E27FC236}">
                <a16:creationId xmlns:a16="http://schemas.microsoft.com/office/drawing/2014/main" id="{013A2D08-2AA1-DD41-A80C-8578B685F65A}"/>
              </a:ext>
            </a:extLst>
          </p:cNvPr>
          <p:cNvPicPr>
            <a:picLocks noChangeAspect="1"/>
          </p:cNvPicPr>
          <p:nvPr/>
        </p:nvPicPr>
        <p:blipFill>
          <a:blip r:embed="rId2"/>
          <a:stretch>
            <a:fillRect/>
          </a:stretch>
        </p:blipFill>
        <p:spPr>
          <a:xfrm>
            <a:off x="1247" y="938341"/>
            <a:ext cx="3438639" cy="3671470"/>
          </a:xfrm>
          <a:prstGeom prst="rect">
            <a:avLst/>
          </a:prstGeom>
          <a:ln>
            <a:solidFill>
              <a:schemeClr val="accent2">
                <a:lumMod val="40000"/>
                <a:lumOff val="60000"/>
              </a:schemeClr>
            </a:solidFill>
          </a:ln>
        </p:spPr>
      </p:pic>
      <p:pic>
        <p:nvPicPr>
          <p:cNvPr id="15" name="Picture 14">
            <a:extLst>
              <a:ext uri="{FF2B5EF4-FFF2-40B4-BE49-F238E27FC236}">
                <a16:creationId xmlns:a16="http://schemas.microsoft.com/office/drawing/2014/main" id="{ED9C154B-0467-E54C-ACD1-3C76C96AAD7F}"/>
              </a:ext>
            </a:extLst>
          </p:cNvPr>
          <p:cNvPicPr>
            <a:picLocks noChangeAspect="1"/>
          </p:cNvPicPr>
          <p:nvPr/>
        </p:nvPicPr>
        <p:blipFill>
          <a:blip r:embed="rId3"/>
          <a:stretch>
            <a:fillRect/>
          </a:stretch>
        </p:blipFill>
        <p:spPr>
          <a:xfrm>
            <a:off x="5692737" y="938342"/>
            <a:ext cx="3451264" cy="3671470"/>
          </a:xfrm>
          <a:prstGeom prst="rect">
            <a:avLst/>
          </a:prstGeom>
          <a:ln>
            <a:solidFill>
              <a:schemeClr val="accent2">
                <a:lumMod val="40000"/>
                <a:lumOff val="60000"/>
              </a:schemeClr>
            </a:solidFill>
          </a:ln>
        </p:spPr>
      </p:pic>
      <p:sp>
        <p:nvSpPr>
          <p:cNvPr id="20" name="TextBox 19">
            <a:extLst>
              <a:ext uri="{FF2B5EF4-FFF2-40B4-BE49-F238E27FC236}">
                <a16:creationId xmlns:a16="http://schemas.microsoft.com/office/drawing/2014/main" id="{E9E8355F-5A54-6A46-A60C-E46375107C3A}"/>
              </a:ext>
            </a:extLst>
          </p:cNvPr>
          <p:cNvSpPr txBox="1"/>
          <p:nvPr/>
        </p:nvSpPr>
        <p:spPr>
          <a:xfrm>
            <a:off x="3489464" y="2071909"/>
            <a:ext cx="2092732" cy="523220"/>
          </a:xfrm>
          <a:prstGeom prst="rect">
            <a:avLst/>
          </a:prstGeom>
          <a:noFill/>
        </p:spPr>
        <p:txBody>
          <a:bodyPr wrap="square" rtlCol="0">
            <a:spAutoFit/>
          </a:bodyPr>
          <a:lstStyle/>
          <a:p>
            <a:pPr algn="l"/>
            <a:r>
              <a:rPr lang="en-US" sz="1400" dirty="0">
                <a:sym typeface="Wingdings" pitchFamily="2" charset="2"/>
              </a:rPr>
              <a:t> </a:t>
            </a:r>
            <a:r>
              <a:rPr lang="en-US" sz="1400" dirty="0">
                <a:solidFill>
                  <a:schemeClr val="bg2"/>
                </a:solidFill>
              </a:rPr>
              <a:t>CV0 Random Forest Bar Summary Bar Plot</a:t>
            </a:r>
          </a:p>
        </p:txBody>
      </p:sp>
      <p:sp>
        <p:nvSpPr>
          <p:cNvPr id="21" name="TextBox 20">
            <a:extLst>
              <a:ext uri="{FF2B5EF4-FFF2-40B4-BE49-F238E27FC236}">
                <a16:creationId xmlns:a16="http://schemas.microsoft.com/office/drawing/2014/main" id="{9454F0FF-FECD-DE4C-AEA9-27C63BD7C510}"/>
              </a:ext>
            </a:extLst>
          </p:cNvPr>
          <p:cNvSpPr txBox="1"/>
          <p:nvPr/>
        </p:nvSpPr>
        <p:spPr>
          <a:xfrm>
            <a:off x="3489464" y="3017453"/>
            <a:ext cx="2272436" cy="738664"/>
          </a:xfrm>
          <a:prstGeom prst="rect">
            <a:avLst/>
          </a:prstGeom>
          <a:noFill/>
        </p:spPr>
        <p:txBody>
          <a:bodyPr wrap="square" rtlCol="0">
            <a:spAutoFit/>
          </a:bodyPr>
          <a:lstStyle/>
          <a:p>
            <a:pPr algn="l"/>
            <a:r>
              <a:rPr lang="en-US" sz="1400" dirty="0">
                <a:solidFill>
                  <a:schemeClr val="bg2"/>
                </a:solidFill>
              </a:rPr>
              <a:t>CV0 Extreme Gradient Boosting Summary Violin Plot </a:t>
            </a:r>
            <a:r>
              <a:rPr lang="en-US" sz="1400" dirty="0">
                <a:sym typeface="Wingdings" pitchFamily="2" charset="2"/>
              </a:rPr>
              <a:t></a:t>
            </a:r>
            <a:endParaRPr lang="en-US" sz="1400" dirty="0"/>
          </a:p>
        </p:txBody>
      </p:sp>
    </p:spTree>
    <p:extLst>
      <p:ext uri="{BB962C8B-B14F-4D97-AF65-F5344CB8AC3E}">
        <p14:creationId xmlns:p14="http://schemas.microsoft.com/office/powerpoint/2010/main" val="202531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63</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Examples of Summary Figures (cont.)</a:t>
            </a:r>
          </a:p>
        </p:txBody>
      </p:sp>
      <p:sp>
        <p:nvSpPr>
          <p:cNvPr id="13" name="Oval 12">
            <a:extLst>
              <a:ext uri="{FF2B5EF4-FFF2-40B4-BE49-F238E27FC236}">
                <a16:creationId xmlns:a16="http://schemas.microsoft.com/office/drawing/2014/main" id="{D8D672FE-042B-D649-B842-6C27EC8AE746}"/>
              </a:ext>
            </a:extLst>
          </p:cNvPr>
          <p:cNvSpPr/>
          <p:nvPr/>
        </p:nvSpPr>
        <p:spPr>
          <a:xfrm>
            <a:off x="4937760" y="2543181"/>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0" name="TextBox 19">
            <a:extLst>
              <a:ext uri="{FF2B5EF4-FFF2-40B4-BE49-F238E27FC236}">
                <a16:creationId xmlns:a16="http://schemas.microsoft.com/office/drawing/2014/main" id="{E9E8355F-5A54-6A46-A60C-E46375107C3A}"/>
              </a:ext>
            </a:extLst>
          </p:cNvPr>
          <p:cNvSpPr txBox="1"/>
          <p:nvPr/>
        </p:nvSpPr>
        <p:spPr>
          <a:xfrm>
            <a:off x="3666310" y="1613169"/>
            <a:ext cx="1676182" cy="738664"/>
          </a:xfrm>
          <a:prstGeom prst="rect">
            <a:avLst/>
          </a:prstGeom>
          <a:noFill/>
        </p:spPr>
        <p:txBody>
          <a:bodyPr wrap="square" rtlCol="0">
            <a:spAutoFit/>
          </a:bodyPr>
          <a:lstStyle/>
          <a:p>
            <a:pPr algn="l"/>
            <a:r>
              <a:rPr lang="en-US" sz="1400" dirty="0">
                <a:sym typeface="Wingdings" pitchFamily="2" charset="2"/>
              </a:rPr>
              <a:t> </a:t>
            </a:r>
            <a:r>
              <a:rPr lang="en-US" sz="1400" dirty="0">
                <a:solidFill>
                  <a:schemeClr val="bg2"/>
                </a:solidFill>
              </a:rPr>
              <a:t>CV2 Random Forest Decision Plot</a:t>
            </a:r>
          </a:p>
        </p:txBody>
      </p:sp>
      <p:pic>
        <p:nvPicPr>
          <p:cNvPr id="9" name="Picture 8">
            <a:extLst>
              <a:ext uri="{FF2B5EF4-FFF2-40B4-BE49-F238E27FC236}">
                <a16:creationId xmlns:a16="http://schemas.microsoft.com/office/drawing/2014/main" id="{F50212A2-76A1-EB4C-B996-42F72AB71AD3}"/>
              </a:ext>
            </a:extLst>
          </p:cNvPr>
          <p:cNvPicPr>
            <a:picLocks noChangeAspect="1"/>
          </p:cNvPicPr>
          <p:nvPr/>
        </p:nvPicPr>
        <p:blipFill>
          <a:blip r:embed="rId2"/>
          <a:stretch>
            <a:fillRect/>
          </a:stretch>
        </p:blipFill>
        <p:spPr>
          <a:xfrm>
            <a:off x="9145" y="946216"/>
            <a:ext cx="3657165" cy="3663595"/>
          </a:xfrm>
          <a:prstGeom prst="rect">
            <a:avLst/>
          </a:prstGeom>
          <a:ln>
            <a:solidFill>
              <a:schemeClr val="accent2">
                <a:lumMod val="60000"/>
                <a:lumOff val="40000"/>
              </a:schemeClr>
            </a:solidFill>
          </a:ln>
        </p:spPr>
      </p:pic>
      <p:pic>
        <p:nvPicPr>
          <p:cNvPr id="3" name="Picture 2">
            <a:extLst>
              <a:ext uri="{FF2B5EF4-FFF2-40B4-BE49-F238E27FC236}">
                <a16:creationId xmlns:a16="http://schemas.microsoft.com/office/drawing/2014/main" id="{26928721-BC54-2B4C-8CCE-C837B578CA30}"/>
              </a:ext>
            </a:extLst>
          </p:cNvPr>
          <p:cNvPicPr>
            <a:picLocks noChangeAspect="1"/>
          </p:cNvPicPr>
          <p:nvPr/>
        </p:nvPicPr>
        <p:blipFill>
          <a:blip r:embed="rId3"/>
          <a:stretch>
            <a:fillRect/>
          </a:stretch>
        </p:blipFill>
        <p:spPr>
          <a:xfrm>
            <a:off x="5408023" y="946217"/>
            <a:ext cx="3735977" cy="3646630"/>
          </a:xfrm>
          <a:prstGeom prst="rect">
            <a:avLst/>
          </a:prstGeom>
          <a:ln>
            <a:solidFill>
              <a:schemeClr val="accent2">
                <a:lumMod val="40000"/>
                <a:lumOff val="60000"/>
              </a:schemeClr>
            </a:solidFill>
          </a:ln>
        </p:spPr>
      </p:pic>
      <p:sp>
        <p:nvSpPr>
          <p:cNvPr id="12" name="TextBox 11">
            <a:extLst>
              <a:ext uri="{FF2B5EF4-FFF2-40B4-BE49-F238E27FC236}">
                <a16:creationId xmlns:a16="http://schemas.microsoft.com/office/drawing/2014/main" id="{B05F9C6C-33A4-164E-BE67-293845FEED00}"/>
              </a:ext>
            </a:extLst>
          </p:cNvPr>
          <p:cNvSpPr txBox="1"/>
          <p:nvPr/>
        </p:nvSpPr>
        <p:spPr>
          <a:xfrm>
            <a:off x="3731840" y="2888472"/>
            <a:ext cx="1676182" cy="954107"/>
          </a:xfrm>
          <a:prstGeom prst="rect">
            <a:avLst/>
          </a:prstGeom>
          <a:noFill/>
        </p:spPr>
        <p:txBody>
          <a:bodyPr wrap="square" rtlCol="0">
            <a:spAutoFit/>
          </a:bodyPr>
          <a:lstStyle/>
          <a:p>
            <a:pPr algn="l"/>
            <a:r>
              <a:rPr lang="en-US" sz="1400" dirty="0">
                <a:solidFill>
                  <a:schemeClr val="bg2"/>
                </a:solidFill>
              </a:rPr>
              <a:t>CV1 Logistic Regression Single Prediction Decision Plot </a:t>
            </a:r>
            <a:r>
              <a:rPr lang="en-US" sz="1400" dirty="0">
                <a:sym typeface="Wingdings" pitchFamily="2" charset="2"/>
              </a:rPr>
              <a:t></a:t>
            </a:r>
            <a:endParaRPr lang="en-US" sz="1400" dirty="0"/>
          </a:p>
        </p:txBody>
      </p:sp>
    </p:spTree>
    <p:extLst>
      <p:ext uri="{BB962C8B-B14F-4D97-AF65-F5344CB8AC3E}">
        <p14:creationId xmlns:p14="http://schemas.microsoft.com/office/powerpoint/2010/main" val="17008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64</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Examples of SHAP Force Plots</a:t>
            </a:r>
          </a:p>
        </p:txBody>
      </p:sp>
      <p:sp>
        <p:nvSpPr>
          <p:cNvPr id="13" name="Oval 12">
            <a:extLst>
              <a:ext uri="{FF2B5EF4-FFF2-40B4-BE49-F238E27FC236}">
                <a16:creationId xmlns:a16="http://schemas.microsoft.com/office/drawing/2014/main" id="{D8D672FE-042B-D649-B842-6C27EC8AE746}"/>
              </a:ext>
            </a:extLst>
          </p:cNvPr>
          <p:cNvSpPr/>
          <p:nvPr/>
        </p:nvSpPr>
        <p:spPr>
          <a:xfrm>
            <a:off x="4937760" y="2543181"/>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 name="Rectangle 1">
            <a:extLst>
              <a:ext uri="{FF2B5EF4-FFF2-40B4-BE49-F238E27FC236}">
                <a16:creationId xmlns:a16="http://schemas.microsoft.com/office/drawing/2014/main" id="{E68C291F-D8E9-4442-906D-6DC2DE7234D6}"/>
              </a:ext>
            </a:extLst>
          </p:cNvPr>
          <p:cNvSpPr/>
          <p:nvPr/>
        </p:nvSpPr>
        <p:spPr>
          <a:xfrm>
            <a:off x="5494638" y="1059215"/>
            <a:ext cx="3328087" cy="523220"/>
          </a:xfrm>
          <a:prstGeom prst="rect">
            <a:avLst/>
          </a:prstGeom>
        </p:spPr>
        <p:txBody>
          <a:bodyPr wrap="square">
            <a:spAutoFit/>
          </a:bodyPr>
          <a:lstStyle/>
          <a:p>
            <a:endParaRPr lang="en-US" sz="1400" dirty="0">
              <a:solidFill>
                <a:schemeClr val="accent2"/>
              </a:solidFill>
            </a:endParaRPr>
          </a:p>
          <a:p>
            <a:endParaRPr lang="en-US" sz="1400" dirty="0">
              <a:solidFill>
                <a:schemeClr val="accent2"/>
              </a:solidFill>
            </a:endParaRPr>
          </a:p>
        </p:txBody>
      </p:sp>
      <p:sp>
        <p:nvSpPr>
          <p:cNvPr id="19" name="TextBox 18">
            <a:extLst>
              <a:ext uri="{FF2B5EF4-FFF2-40B4-BE49-F238E27FC236}">
                <a16:creationId xmlns:a16="http://schemas.microsoft.com/office/drawing/2014/main" id="{10866C55-4152-324A-A9B9-D85825B87EA7}"/>
              </a:ext>
            </a:extLst>
          </p:cNvPr>
          <p:cNvSpPr txBox="1"/>
          <p:nvPr/>
        </p:nvSpPr>
        <p:spPr>
          <a:xfrm>
            <a:off x="389467" y="1236435"/>
            <a:ext cx="2037138" cy="2893100"/>
          </a:xfrm>
          <a:prstGeom prst="rect">
            <a:avLst/>
          </a:prstGeom>
          <a:noFill/>
        </p:spPr>
        <p:txBody>
          <a:bodyPr wrap="square" rtlCol="0">
            <a:spAutoFit/>
          </a:bodyPr>
          <a:lstStyle/>
          <a:p>
            <a:pPr algn="l"/>
            <a:r>
              <a:rPr lang="en-US" sz="1400" dirty="0">
                <a:solidFill>
                  <a:schemeClr val="accent2"/>
                </a:solidFill>
              </a:rPr>
              <a:t>Force plots will display differently from model to model</a:t>
            </a:r>
          </a:p>
          <a:p>
            <a:pPr algn="l"/>
            <a:endParaRPr lang="en-US" sz="1400" dirty="0">
              <a:solidFill>
                <a:schemeClr val="accent2"/>
              </a:solidFill>
            </a:endParaRPr>
          </a:p>
          <a:p>
            <a:pPr algn="l"/>
            <a:r>
              <a:rPr lang="en-US" sz="1400" dirty="0">
                <a:solidFill>
                  <a:schemeClr val="accent2"/>
                </a:solidFill>
              </a:rPr>
              <a:t>We can either create force plots for a single prediction or for the whole dataset </a:t>
            </a:r>
          </a:p>
          <a:p>
            <a:pPr algn="l"/>
            <a:endParaRPr lang="en-US" sz="1400" dirty="0">
              <a:solidFill>
                <a:schemeClr val="accent2"/>
              </a:solidFill>
            </a:endParaRPr>
          </a:p>
          <a:p>
            <a:pPr algn="l"/>
            <a:r>
              <a:rPr lang="en-US" sz="1400" dirty="0">
                <a:solidFill>
                  <a:schemeClr val="accent2"/>
                </a:solidFill>
              </a:rPr>
              <a:t>However, force plots for single prediction or whole dataset may not work for some models</a:t>
            </a:r>
          </a:p>
        </p:txBody>
      </p:sp>
      <p:pic>
        <p:nvPicPr>
          <p:cNvPr id="8" name="Content Placeholder 7">
            <a:extLst>
              <a:ext uri="{FF2B5EF4-FFF2-40B4-BE49-F238E27FC236}">
                <a16:creationId xmlns:a16="http://schemas.microsoft.com/office/drawing/2014/main" id="{38DBAB7E-CC69-4245-A711-541F3ECBC458}"/>
              </a:ext>
            </a:extLst>
          </p:cNvPr>
          <p:cNvPicPr>
            <a:picLocks noGrp="1" noChangeAspect="1"/>
          </p:cNvPicPr>
          <p:nvPr>
            <p:ph sz="quarter" idx="15"/>
          </p:nvPr>
        </p:nvPicPr>
        <p:blipFill>
          <a:blip r:embed="rId2"/>
          <a:stretch>
            <a:fillRect/>
          </a:stretch>
        </p:blipFill>
        <p:spPr>
          <a:xfrm>
            <a:off x="2426605" y="1020167"/>
            <a:ext cx="6324116" cy="1587248"/>
          </a:xfrm>
        </p:spPr>
      </p:pic>
      <p:pic>
        <p:nvPicPr>
          <p:cNvPr id="12" name="Picture 11">
            <a:extLst>
              <a:ext uri="{FF2B5EF4-FFF2-40B4-BE49-F238E27FC236}">
                <a16:creationId xmlns:a16="http://schemas.microsoft.com/office/drawing/2014/main" id="{331A3B12-8E0D-7A43-9E2A-616EFC47CDC4}"/>
              </a:ext>
            </a:extLst>
          </p:cNvPr>
          <p:cNvPicPr>
            <a:picLocks noChangeAspect="1"/>
          </p:cNvPicPr>
          <p:nvPr/>
        </p:nvPicPr>
        <p:blipFill>
          <a:blip r:embed="rId3"/>
          <a:stretch>
            <a:fillRect/>
          </a:stretch>
        </p:blipFill>
        <p:spPr>
          <a:xfrm>
            <a:off x="2426606" y="2732116"/>
            <a:ext cx="6324116" cy="1612862"/>
          </a:xfrm>
          <a:prstGeom prst="rect">
            <a:avLst/>
          </a:prstGeom>
        </p:spPr>
      </p:pic>
    </p:spTree>
    <p:extLst>
      <p:ext uri="{BB962C8B-B14F-4D97-AF65-F5344CB8AC3E}">
        <p14:creationId xmlns:p14="http://schemas.microsoft.com/office/powerpoint/2010/main" val="49433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65</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Examples of SHAP Force Plots (cont.)</a:t>
            </a:r>
          </a:p>
        </p:txBody>
      </p:sp>
      <p:sp>
        <p:nvSpPr>
          <p:cNvPr id="13" name="Oval 12">
            <a:extLst>
              <a:ext uri="{FF2B5EF4-FFF2-40B4-BE49-F238E27FC236}">
                <a16:creationId xmlns:a16="http://schemas.microsoft.com/office/drawing/2014/main" id="{D8D672FE-042B-D649-B842-6C27EC8AE746}"/>
              </a:ext>
            </a:extLst>
          </p:cNvPr>
          <p:cNvSpPr/>
          <p:nvPr/>
        </p:nvSpPr>
        <p:spPr>
          <a:xfrm>
            <a:off x="4937760" y="2543181"/>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 name="Rectangle 1">
            <a:extLst>
              <a:ext uri="{FF2B5EF4-FFF2-40B4-BE49-F238E27FC236}">
                <a16:creationId xmlns:a16="http://schemas.microsoft.com/office/drawing/2014/main" id="{E68C291F-D8E9-4442-906D-6DC2DE7234D6}"/>
              </a:ext>
            </a:extLst>
          </p:cNvPr>
          <p:cNvSpPr/>
          <p:nvPr/>
        </p:nvSpPr>
        <p:spPr>
          <a:xfrm>
            <a:off x="5494638" y="1059215"/>
            <a:ext cx="3328087" cy="523220"/>
          </a:xfrm>
          <a:prstGeom prst="rect">
            <a:avLst/>
          </a:prstGeom>
        </p:spPr>
        <p:txBody>
          <a:bodyPr wrap="square">
            <a:spAutoFit/>
          </a:bodyPr>
          <a:lstStyle/>
          <a:p>
            <a:endParaRPr lang="en-US" sz="1400" dirty="0">
              <a:solidFill>
                <a:schemeClr val="accent2"/>
              </a:solidFill>
            </a:endParaRPr>
          </a:p>
          <a:p>
            <a:endParaRPr lang="en-US" sz="1400" dirty="0">
              <a:solidFill>
                <a:schemeClr val="accent2"/>
              </a:solidFill>
            </a:endParaRPr>
          </a:p>
        </p:txBody>
      </p:sp>
      <p:sp>
        <p:nvSpPr>
          <p:cNvPr id="19" name="TextBox 18">
            <a:extLst>
              <a:ext uri="{FF2B5EF4-FFF2-40B4-BE49-F238E27FC236}">
                <a16:creationId xmlns:a16="http://schemas.microsoft.com/office/drawing/2014/main" id="{10866C55-4152-324A-A9B9-D85825B87EA7}"/>
              </a:ext>
            </a:extLst>
          </p:cNvPr>
          <p:cNvSpPr txBox="1"/>
          <p:nvPr/>
        </p:nvSpPr>
        <p:spPr>
          <a:xfrm>
            <a:off x="389466" y="1236435"/>
            <a:ext cx="2541816" cy="3323987"/>
          </a:xfrm>
          <a:prstGeom prst="rect">
            <a:avLst/>
          </a:prstGeom>
          <a:noFill/>
        </p:spPr>
        <p:txBody>
          <a:bodyPr wrap="square" rtlCol="0">
            <a:spAutoFit/>
          </a:bodyPr>
          <a:lstStyle/>
          <a:p>
            <a:pPr algn="l"/>
            <a:r>
              <a:rPr lang="en-US" sz="1400" dirty="0">
                <a:solidFill>
                  <a:schemeClr val="bg2"/>
                </a:solidFill>
              </a:rPr>
              <a:t>Depending on the format of the force plot….</a:t>
            </a:r>
          </a:p>
          <a:p>
            <a:pPr algn="l"/>
            <a:endParaRPr lang="en-US" sz="1400" dirty="0">
              <a:solidFill>
                <a:schemeClr val="accent2"/>
              </a:solidFill>
            </a:endParaRPr>
          </a:p>
          <a:p>
            <a:pPr algn="l"/>
            <a:r>
              <a:rPr lang="en-US" sz="1400" dirty="0">
                <a:solidFill>
                  <a:schemeClr val="accent2"/>
                </a:solidFill>
              </a:rPr>
              <a:t>‘Blue’ refers to how much the feature decreased the probability </a:t>
            </a:r>
          </a:p>
          <a:p>
            <a:pPr algn="l"/>
            <a:endParaRPr lang="en-US" sz="1400" dirty="0">
              <a:solidFill>
                <a:schemeClr val="accent2"/>
              </a:solidFill>
            </a:endParaRPr>
          </a:p>
          <a:p>
            <a:pPr algn="l"/>
            <a:r>
              <a:rPr lang="en-US" sz="1400" dirty="0">
                <a:solidFill>
                  <a:schemeClr val="accent2"/>
                </a:solidFill>
              </a:rPr>
              <a:t>‘Red’ refers to how much the feature increased the probability (greater influence)</a:t>
            </a:r>
          </a:p>
          <a:p>
            <a:pPr algn="l"/>
            <a:endParaRPr lang="en-US" sz="1400" dirty="0">
              <a:solidFill>
                <a:schemeClr val="accent2"/>
              </a:solidFill>
            </a:endParaRPr>
          </a:p>
          <a:p>
            <a:pPr algn="l"/>
            <a:r>
              <a:rPr lang="en-US" sz="1400" dirty="0">
                <a:solidFill>
                  <a:schemeClr val="accent2"/>
                </a:solidFill>
              </a:rPr>
              <a:t>Larger bar/coverage indicates higher magnitude (greater impact on prediction)</a:t>
            </a:r>
          </a:p>
          <a:p>
            <a:pPr algn="l"/>
            <a:endParaRPr lang="en-US" sz="1400" dirty="0">
              <a:solidFill>
                <a:schemeClr val="accent2"/>
              </a:solidFill>
            </a:endParaRPr>
          </a:p>
        </p:txBody>
      </p:sp>
      <p:pic>
        <p:nvPicPr>
          <p:cNvPr id="14" name="Content Placeholder 13">
            <a:extLst>
              <a:ext uri="{FF2B5EF4-FFF2-40B4-BE49-F238E27FC236}">
                <a16:creationId xmlns:a16="http://schemas.microsoft.com/office/drawing/2014/main" id="{5C729971-1108-954A-AA72-D31B321A02FE}"/>
              </a:ext>
            </a:extLst>
          </p:cNvPr>
          <p:cNvPicPr>
            <a:picLocks noGrp="1" noChangeAspect="1"/>
          </p:cNvPicPr>
          <p:nvPr>
            <p:ph sz="quarter" idx="15"/>
          </p:nvPr>
        </p:nvPicPr>
        <p:blipFill>
          <a:blip r:embed="rId2"/>
          <a:stretch>
            <a:fillRect/>
          </a:stretch>
        </p:blipFill>
        <p:spPr>
          <a:xfrm>
            <a:off x="3149314" y="1162128"/>
            <a:ext cx="5898340" cy="1275316"/>
          </a:xfrm>
          <a:prstGeom prst="rect">
            <a:avLst/>
          </a:prstGeom>
        </p:spPr>
      </p:pic>
      <p:pic>
        <p:nvPicPr>
          <p:cNvPr id="15" name="Picture 14">
            <a:extLst>
              <a:ext uri="{FF2B5EF4-FFF2-40B4-BE49-F238E27FC236}">
                <a16:creationId xmlns:a16="http://schemas.microsoft.com/office/drawing/2014/main" id="{F5A770FB-39F2-8B40-BFB8-32BFBCD9AEBF}"/>
              </a:ext>
            </a:extLst>
          </p:cNvPr>
          <p:cNvPicPr>
            <a:picLocks noChangeAspect="1"/>
          </p:cNvPicPr>
          <p:nvPr/>
        </p:nvPicPr>
        <p:blipFill>
          <a:blip r:embed="rId3"/>
          <a:stretch>
            <a:fillRect/>
          </a:stretch>
        </p:blipFill>
        <p:spPr>
          <a:xfrm>
            <a:off x="3165666" y="2562897"/>
            <a:ext cx="5953702" cy="1518394"/>
          </a:xfrm>
          <a:prstGeom prst="rect">
            <a:avLst/>
          </a:prstGeom>
        </p:spPr>
      </p:pic>
    </p:spTree>
    <p:extLst>
      <p:ext uri="{BB962C8B-B14F-4D97-AF65-F5344CB8AC3E}">
        <p14:creationId xmlns:p14="http://schemas.microsoft.com/office/powerpoint/2010/main" val="12020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66</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How My SHAP Code Creates Force Plots</a:t>
            </a:r>
          </a:p>
        </p:txBody>
      </p:sp>
      <p:sp>
        <p:nvSpPr>
          <p:cNvPr id="13" name="Oval 12">
            <a:extLst>
              <a:ext uri="{FF2B5EF4-FFF2-40B4-BE49-F238E27FC236}">
                <a16:creationId xmlns:a16="http://schemas.microsoft.com/office/drawing/2014/main" id="{D8D672FE-042B-D649-B842-6C27EC8AE746}"/>
              </a:ext>
            </a:extLst>
          </p:cNvPr>
          <p:cNvSpPr/>
          <p:nvPr/>
        </p:nvSpPr>
        <p:spPr>
          <a:xfrm>
            <a:off x="4937760" y="2543181"/>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 name="Rectangle 1">
            <a:extLst>
              <a:ext uri="{FF2B5EF4-FFF2-40B4-BE49-F238E27FC236}">
                <a16:creationId xmlns:a16="http://schemas.microsoft.com/office/drawing/2014/main" id="{E68C291F-D8E9-4442-906D-6DC2DE7234D6}"/>
              </a:ext>
            </a:extLst>
          </p:cNvPr>
          <p:cNvSpPr/>
          <p:nvPr/>
        </p:nvSpPr>
        <p:spPr>
          <a:xfrm>
            <a:off x="5494638" y="1059215"/>
            <a:ext cx="3328087" cy="523220"/>
          </a:xfrm>
          <a:prstGeom prst="rect">
            <a:avLst/>
          </a:prstGeom>
        </p:spPr>
        <p:txBody>
          <a:bodyPr wrap="square">
            <a:spAutoFit/>
          </a:bodyPr>
          <a:lstStyle/>
          <a:p>
            <a:endParaRPr lang="en-US" sz="1400" dirty="0">
              <a:solidFill>
                <a:schemeClr val="accent2"/>
              </a:solidFill>
            </a:endParaRPr>
          </a:p>
          <a:p>
            <a:endParaRPr lang="en-US" sz="1400" dirty="0">
              <a:solidFill>
                <a:schemeClr val="accent2"/>
              </a:solidFill>
            </a:endParaRPr>
          </a:p>
        </p:txBody>
      </p:sp>
      <p:pic>
        <p:nvPicPr>
          <p:cNvPr id="7" name="Content Placeholder 6">
            <a:extLst>
              <a:ext uri="{FF2B5EF4-FFF2-40B4-BE49-F238E27FC236}">
                <a16:creationId xmlns:a16="http://schemas.microsoft.com/office/drawing/2014/main" id="{F96DDE46-2826-9D43-9F46-A1E0F9D601FD}"/>
              </a:ext>
            </a:extLst>
          </p:cNvPr>
          <p:cNvPicPr>
            <a:picLocks noGrp="1" noChangeAspect="1"/>
          </p:cNvPicPr>
          <p:nvPr>
            <p:ph sz="quarter" idx="15"/>
          </p:nvPr>
        </p:nvPicPr>
        <p:blipFill rotWithShape="1">
          <a:blip r:embed="rId2"/>
          <a:srcRect t="80862" b="3086"/>
          <a:stretch/>
        </p:blipFill>
        <p:spPr>
          <a:xfrm>
            <a:off x="486886" y="1230842"/>
            <a:ext cx="5101543" cy="606851"/>
          </a:xfrm>
        </p:spPr>
      </p:pic>
      <p:pic>
        <p:nvPicPr>
          <p:cNvPr id="10" name="Picture 9">
            <a:extLst>
              <a:ext uri="{FF2B5EF4-FFF2-40B4-BE49-F238E27FC236}">
                <a16:creationId xmlns:a16="http://schemas.microsoft.com/office/drawing/2014/main" id="{25785141-6F32-EA4A-B582-26C990999921}"/>
              </a:ext>
            </a:extLst>
          </p:cNvPr>
          <p:cNvPicPr>
            <a:picLocks noChangeAspect="1"/>
          </p:cNvPicPr>
          <p:nvPr/>
        </p:nvPicPr>
        <p:blipFill>
          <a:blip r:embed="rId3"/>
          <a:stretch>
            <a:fillRect/>
          </a:stretch>
        </p:blipFill>
        <p:spPr>
          <a:xfrm>
            <a:off x="3330339" y="2063520"/>
            <a:ext cx="5616902" cy="1272502"/>
          </a:xfrm>
          <a:prstGeom prst="rect">
            <a:avLst/>
          </a:prstGeom>
        </p:spPr>
      </p:pic>
      <p:pic>
        <p:nvPicPr>
          <p:cNvPr id="15" name="Picture 14">
            <a:extLst>
              <a:ext uri="{FF2B5EF4-FFF2-40B4-BE49-F238E27FC236}">
                <a16:creationId xmlns:a16="http://schemas.microsoft.com/office/drawing/2014/main" id="{80B1C939-DFEF-314A-8F4B-C7FF5DA3E410}"/>
              </a:ext>
            </a:extLst>
          </p:cNvPr>
          <p:cNvPicPr>
            <a:picLocks noChangeAspect="1"/>
          </p:cNvPicPr>
          <p:nvPr/>
        </p:nvPicPr>
        <p:blipFill>
          <a:blip r:embed="rId4"/>
          <a:stretch>
            <a:fillRect/>
          </a:stretch>
        </p:blipFill>
        <p:spPr>
          <a:xfrm>
            <a:off x="3330339" y="3336022"/>
            <a:ext cx="5616902" cy="1206220"/>
          </a:xfrm>
          <a:prstGeom prst="rect">
            <a:avLst/>
          </a:prstGeom>
        </p:spPr>
      </p:pic>
      <p:sp>
        <p:nvSpPr>
          <p:cNvPr id="18" name="TextBox 17">
            <a:extLst>
              <a:ext uri="{FF2B5EF4-FFF2-40B4-BE49-F238E27FC236}">
                <a16:creationId xmlns:a16="http://schemas.microsoft.com/office/drawing/2014/main" id="{CB2DF1AC-2D1E-484F-B581-1DC582325E3A}"/>
              </a:ext>
            </a:extLst>
          </p:cNvPr>
          <p:cNvSpPr txBox="1"/>
          <p:nvPr/>
        </p:nvSpPr>
        <p:spPr>
          <a:xfrm>
            <a:off x="5791200" y="1361312"/>
            <a:ext cx="3031525" cy="307777"/>
          </a:xfrm>
          <a:prstGeom prst="rect">
            <a:avLst/>
          </a:prstGeom>
          <a:noFill/>
        </p:spPr>
        <p:txBody>
          <a:bodyPr wrap="square" rtlCol="0">
            <a:spAutoFit/>
          </a:bodyPr>
          <a:lstStyle/>
          <a:p>
            <a:pPr algn="l"/>
            <a:r>
              <a:rPr lang="en-US" sz="1400" dirty="0">
                <a:solidFill>
                  <a:schemeClr val="accent2"/>
                </a:solidFill>
              </a:rPr>
              <a:t>‘Run’ calls ‘</a:t>
            </a:r>
            <a:r>
              <a:rPr lang="en-US" sz="1400" dirty="0" err="1">
                <a:solidFill>
                  <a:schemeClr val="accent2"/>
                </a:solidFill>
              </a:rPr>
              <a:t>run_force_plots</a:t>
            </a:r>
            <a:r>
              <a:rPr lang="en-US" sz="1400" dirty="0">
                <a:solidFill>
                  <a:schemeClr val="accent2"/>
                </a:solidFill>
              </a:rPr>
              <a:t>()’</a:t>
            </a:r>
          </a:p>
        </p:txBody>
      </p:sp>
      <p:sp>
        <p:nvSpPr>
          <p:cNvPr id="19" name="TextBox 18">
            <a:extLst>
              <a:ext uri="{FF2B5EF4-FFF2-40B4-BE49-F238E27FC236}">
                <a16:creationId xmlns:a16="http://schemas.microsoft.com/office/drawing/2014/main" id="{10866C55-4152-324A-A9B9-D85825B87EA7}"/>
              </a:ext>
            </a:extLst>
          </p:cNvPr>
          <p:cNvSpPr txBox="1"/>
          <p:nvPr/>
        </p:nvSpPr>
        <p:spPr>
          <a:xfrm>
            <a:off x="486886" y="2062714"/>
            <a:ext cx="2755847" cy="2462213"/>
          </a:xfrm>
          <a:prstGeom prst="rect">
            <a:avLst/>
          </a:prstGeom>
          <a:noFill/>
        </p:spPr>
        <p:txBody>
          <a:bodyPr wrap="square" rtlCol="0">
            <a:spAutoFit/>
          </a:bodyPr>
          <a:lstStyle/>
          <a:p>
            <a:pPr algn="l"/>
            <a:r>
              <a:rPr lang="en-US" sz="1400" dirty="0">
                <a:solidFill>
                  <a:schemeClr val="accent2"/>
                </a:solidFill>
              </a:rPr>
              <a:t>‘</a:t>
            </a:r>
            <a:r>
              <a:rPr lang="en-US" sz="1400" dirty="0" err="1">
                <a:solidFill>
                  <a:schemeClr val="accent2"/>
                </a:solidFill>
              </a:rPr>
              <a:t>run_force_plots</a:t>
            </a:r>
            <a:r>
              <a:rPr lang="en-US" sz="1400" dirty="0">
                <a:solidFill>
                  <a:schemeClr val="accent2"/>
                </a:solidFill>
              </a:rPr>
              <a:t>’ saves force plot figures for each model per CV </a:t>
            </a:r>
          </a:p>
          <a:p>
            <a:pPr algn="l"/>
            <a:endParaRPr lang="en-US" sz="1400" dirty="0">
              <a:solidFill>
                <a:schemeClr val="accent2"/>
              </a:solidFill>
            </a:endParaRPr>
          </a:p>
          <a:p>
            <a:pPr algn="l"/>
            <a:r>
              <a:rPr lang="en-US" sz="1400" dirty="0">
                <a:solidFill>
                  <a:schemeClr val="accent2"/>
                </a:solidFill>
              </a:rPr>
              <a:t>Returns whole force plots for certain models can only be displayed in ‘Run’ output cell</a:t>
            </a:r>
          </a:p>
          <a:p>
            <a:pPr algn="l"/>
            <a:endParaRPr lang="en-US" sz="1400" dirty="0">
              <a:solidFill>
                <a:schemeClr val="accent2"/>
              </a:solidFill>
            </a:endParaRPr>
          </a:p>
          <a:p>
            <a:pPr algn="l"/>
            <a:r>
              <a:rPr lang="en-US" sz="1400" dirty="0">
                <a:solidFill>
                  <a:schemeClr val="accent2"/>
                </a:solidFill>
              </a:rPr>
              <a:t>Force plot of a single prediction for Naïve Bayes() in CV0 and CV1 </a:t>
            </a:r>
            <a:r>
              <a:rPr lang="en-US" sz="1400" dirty="0">
                <a:solidFill>
                  <a:schemeClr val="accent2"/>
                </a:solidFill>
                <a:sym typeface="Wingdings" pitchFamily="2" charset="2"/>
              </a:rPr>
              <a:t></a:t>
            </a:r>
            <a:r>
              <a:rPr lang="en-US" sz="1400" dirty="0">
                <a:solidFill>
                  <a:schemeClr val="accent2"/>
                </a:solidFill>
              </a:rPr>
              <a:t> </a:t>
            </a:r>
          </a:p>
        </p:txBody>
      </p:sp>
    </p:spTree>
    <p:extLst>
      <p:ext uri="{BB962C8B-B14F-4D97-AF65-F5344CB8AC3E}">
        <p14:creationId xmlns:p14="http://schemas.microsoft.com/office/powerpoint/2010/main" val="250080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67</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sz="1800" dirty="0"/>
              <a:t>Computing SHAP Feature Ranking/Importance</a:t>
            </a:r>
          </a:p>
        </p:txBody>
      </p:sp>
      <p:sp>
        <p:nvSpPr>
          <p:cNvPr id="13" name="Oval 12">
            <a:extLst>
              <a:ext uri="{FF2B5EF4-FFF2-40B4-BE49-F238E27FC236}">
                <a16:creationId xmlns:a16="http://schemas.microsoft.com/office/drawing/2014/main" id="{D8D672FE-042B-D649-B842-6C27EC8AE746}"/>
              </a:ext>
            </a:extLst>
          </p:cNvPr>
          <p:cNvSpPr/>
          <p:nvPr/>
        </p:nvSpPr>
        <p:spPr>
          <a:xfrm>
            <a:off x="4937760" y="2543181"/>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 name="Rectangle 1">
            <a:extLst>
              <a:ext uri="{FF2B5EF4-FFF2-40B4-BE49-F238E27FC236}">
                <a16:creationId xmlns:a16="http://schemas.microsoft.com/office/drawing/2014/main" id="{E68C291F-D8E9-4442-906D-6DC2DE7234D6}"/>
              </a:ext>
            </a:extLst>
          </p:cNvPr>
          <p:cNvSpPr/>
          <p:nvPr/>
        </p:nvSpPr>
        <p:spPr>
          <a:xfrm>
            <a:off x="5494638" y="1059215"/>
            <a:ext cx="3328087" cy="523220"/>
          </a:xfrm>
          <a:prstGeom prst="rect">
            <a:avLst/>
          </a:prstGeom>
        </p:spPr>
        <p:txBody>
          <a:bodyPr wrap="square">
            <a:spAutoFit/>
          </a:bodyPr>
          <a:lstStyle/>
          <a:p>
            <a:endParaRPr lang="en-US" sz="1400" dirty="0">
              <a:solidFill>
                <a:schemeClr val="accent2"/>
              </a:solidFill>
            </a:endParaRPr>
          </a:p>
          <a:p>
            <a:endParaRPr lang="en-US" sz="1400" dirty="0">
              <a:solidFill>
                <a:schemeClr val="accent2"/>
              </a:solidFill>
            </a:endParaRPr>
          </a:p>
        </p:txBody>
      </p:sp>
      <p:pic>
        <p:nvPicPr>
          <p:cNvPr id="8" name="Content Placeholder 7">
            <a:extLst>
              <a:ext uri="{FF2B5EF4-FFF2-40B4-BE49-F238E27FC236}">
                <a16:creationId xmlns:a16="http://schemas.microsoft.com/office/drawing/2014/main" id="{BD20F92A-D69D-3D40-9B8C-BBB677F2C6C1}"/>
              </a:ext>
            </a:extLst>
          </p:cNvPr>
          <p:cNvPicPr>
            <a:picLocks noGrp="1" noChangeAspect="1"/>
          </p:cNvPicPr>
          <p:nvPr>
            <p:ph sz="quarter" idx="15"/>
          </p:nvPr>
        </p:nvPicPr>
        <p:blipFill rotWithShape="1">
          <a:blip r:embed="rId2"/>
          <a:srcRect t="5909"/>
          <a:stretch/>
        </p:blipFill>
        <p:spPr>
          <a:xfrm>
            <a:off x="228600" y="1192716"/>
            <a:ext cx="4169758" cy="3078799"/>
          </a:xfrm>
        </p:spPr>
      </p:pic>
      <p:sp>
        <p:nvSpPr>
          <p:cNvPr id="9" name="Content Placeholder 2">
            <a:extLst>
              <a:ext uri="{FF2B5EF4-FFF2-40B4-BE49-F238E27FC236}">
                <a16:creationId xmlns:a16="http://schemas.microsoft.com/office/drawing/2014/main" id="{8B9CCF52-3FD9-704A-BA88-901148FD7A78}"/>
              </a:ext>
            </a:extLst>
          </p:cNvPr>
          <p:cNvSpPr txBox="1">
            <a:spLocks/>
          </p:cNvSpPr>
          <p:nvPr/>
        </p:nvSpPr>
        <p:spPr>
          <a:xfrm>
            <a:off x="4937760" y="1052768"/>
            <a:ext cx="3948527" cy="3407821"/>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bg2"/>
                </a:solidFill>
              </a:rPr>
              <a:t>About </a:t>
            </a:r>
            <a:r>
              <a:rPr lang="en-US" b="1" dirty="0" err="1">
                <a:solidFill>
                  <a:schemeClr val="bg2"/>
                </a:solidFill>
              </a:rPr>
              <a:t>shap_feature_ranking</a:t>
            </a:r>
            <a:r>
              <a:rPr lang="en-US" b="1" dirty="0">
                <a:solidFill>
                  <a:schemeClr val="bg2"/>
                </a:solidFill>
              </a:rPr>
              <a:t>()</a:t>
            </a:r>
          </a:p>
          <a:p>
            <a:pPr lvl="3"/>
            <a:r>
              <a:rPr lang="en-US" dirty="0">
                <a:solidFill>
                  <a:schemeClr val="tx1"/>
                </a:solidFill>
              </a:rPr>
              <a:t>Parameters passed: </a:t>
            </a:r>
            <a:r>
              <a:rPr lang="en-US" dirty="0"/>
              <a:t>abbrev, </a:t>
            </a:r>
            <a:r>
              <a:rPr lang="en-US" dirty="0" err="1"/>
              <a:t>shap_values</a:t>
            </a:r>
            <a:r>
              <a:rPr lang="en-US" dirty="0"/>
              <a:t>, </a:t>
            </a:r>
            <a:r>
              <a:rPr lang="en-US" dirty="0" err="1"/>
              <a:t>testX</a:t>
            </a:r>
            <a:r>
              <a:rPr lang="en-US" dirty="0"/>
              <a:t> dataset, &amp; </a:t>
            </a:r>
            <a:r>
              <a:rPr lang="en-US" dirty="0" err="1"/>
              <a:t>testX</a:t>
            </a:r>
            <a:r>
              <a:rPr lang="en-US" dirty="0"/>
              <a:t> feature names</a:t>
            </a:r>
          </a:p>
          <a:p>
            <a:pPr lvl="3"/>
            <a:r>
              <a:rPr lang="en-US" dirty="0"/>
              <a:t>Match abbrev to listed abbreviations </a:t>
            </a:r>
          </a:p>
          <a:p>
            <a:pPr lvl="4"/>
            <a:r>
              <a:rPr lang="en-US" dirty="0"/>
              <a:t>Not all models follow the same computation method</a:t>
            </a:r>
          </a:p>
          <a:p>
            <a:pPr lvl="3"/>
            <a:r>
              <a:rPr lang="en-US" dirty="0"/>
              <a:t>SHAP values are averaged out and sorted out before mapped with respective feature names</a:t>
            </a:r>
          </a:p>
          <a:p>
            <a:pPr lvl="3"/>
            <a:r>
              <a:rPr lang="en-US" dirty="0"/>
              <a:t>Returns feature importance dataframe (think Excel sheet) and </a:t>
            </a:r>
            <a:r>
              <a:rPr lang="en-US" dirty="0">
                <a:solidFill>
                  <a:schemeClr val="tx1"/>
                </a:solidFill>
              </a:rPr>
              <a:t>‘shap_means’ </a:t>
            </a:r>
            <a:r>
              <a:rPr lang="en-US" dirty="0"/>
              <a:t>which is later used to create the master list</a:t>
            </a:r>
          </a:p>
        </p:txBody>
      </p:sp>
    </p:spTree>
    <p:extLst>
      <p:ext uri="{BB962C8B-B14F-4D97-AF65-F5344CB8AC3E}">
        <p14:creationId xmlns:p14="http://schemas.microsoft.com/office/powerpoint/2010/main" val="151461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68</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sz="1800" dirty="0"/>
              <a:t>Computing SHAP Feature Ranking/Importance (cont.)</a:t>
            </a:r>
          </a:p>
        </p:txBody>
      </p:sp>
      <p:sp>
        <p:nvSpPr>
          <p:cNvPr id="13" name="Oval 12">
            <a:extLst>
              <a:ext uri="{FF2B5EF4-FFF2-40B4-BE49-F238E27FC236}">
                <a16:creationId xmlns:a16="http://schemas.microsoft.com/office/drawing/2014/main" id="{D8D672FE-042B-D649-B842-6C27EC8AE746}"/>
              </a:ext>
            </a:extLst>
          </p:cNvPr>
          <p:cNvSpPr/>
          <p:nvPr/>
        </p:nvSpPr>
        <p:spPr>
          <a:xfrm>
            <a:off x="4937760" y="2543181"/>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9" name="Content Placeholder 2">
            <a:extLst>
              <a:ext uri="{FF2B5EF4-FFF2-40B4-BE49-F238E27FC236}">
                <a16:creationId xmlns:a16="http://schemas.microsoft.com/office/drawing/2014/main" id="{8B9CCF52-3FD9-704A-BA88-901148FD7A78}"/>
              </a:ext>
            </a:extLst>
          </p:cNvPr>
          <p:cNvSpPr txBox="1">
            <a:spLocks/>
          </p:cNvSpPr>
          <p:nvPr/>
        </p:nvSpPr>
        <p:spPr>
          <a:xfrm>
            <a:off x="4114800" y="1055898"/>
            <a:ext cx="4616636" cy="3352435"/>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US" b="1" dirty="0">
                <a:solidFill>
                  <a:schemeClr val="bg2"/>
                </a:solidFill>
              </a:rPr>
              <a:t>About </a:t>
            </a:r>
            <a:r>
              <a:rPr lang="en-US" b="1" dirty="0" err="1">
                <a:solidFill>
                  <a:schemeClr val="bg2"/>
                </a:solidFill>
              </a:rPr>
              <a:t>shap_feature_ranking</a:t>
            </a:r>
            <a:r>
              <a:rPr lang="en-US" b="1" dirty="0">
                <a:solidFill>
                  <a:schemeClr val="bg2"/>
                </a:solidFill>
              </a:rPr>
              <a:t>() (cont.)</a:t>
            </a:r>
            <a:endParaRPr lang="en-US" dirty="0"/>
          </a:p>
          <a:p>
            <a:pPr lvl="3"/>
            <a:r>
              <a:rPr lang="en-US" dirty="0"/>
              <a:t>SHAP values are </a:t>
            </a:r>
            <a:r>
              <a:rPr lang="en-US" dirty="0">
                <a:solidFill>
                  <a:schemeClr val="tx1"/>
                </a:solidFill>
              </a:rPr>
              <a:t>averaged out and sorted out </a:t>
            </a:r>
            <a:r>
              <a:rPr lang="en-US" dirty="0"/>
              <a:t>before mapped with respective feature names</a:t>
            </a:r>
          </a:p>
          <a:p>
            <a:pPr lvl="3"/>
            <a:r>
              <a:rPr lang="en-US" dirty="0"/>
              <a:t>Values w/ features sorted based on most to least important</a:t>
            </a:r>
          </a:p>
          <a:p>
            <a:pPr lvl="3"/>
            <a:r>
              <a:rPr lang="en-US" dirty="0"/>
              <a:t>Returns feature importance dataframe (think Excel sheet) and </a:t>
            </a:r>
            <a:r>
              <a:rPr lang="en-US" dirty="0">
                <a:solidFill>
                  <a:schemeClr val="tx1"/>
                </a:solidFill>
              </a:rPr>
              <a:t>‘shap_means’ </a:t>
            </a:r>
            <a:r>
              <a:rPr lang="en-US" dirty="0"/>
              <a:t>which is later used to create the master list</a:t>
            </a:r>
          </a:p>
          <a:p>
            <a:pPr lvl="3"/>
            <a:r>
              <a:rPr lang="en-US" dirty="0"/>
              <a:t>Returned dataframe is converted into a </a:t>
            </a:r>
            <a:r>
              <a:rPr lang="en-US" dirty="0">
                <a:solidFill>
                  <a:schemeClr val="tx1"/>
                </a:solidFill>
              </a:rPr>
              <a:t>‘.csv’ file </a:t>
            </a:r>
            <a:r>
              <a:rPr lang="en-US" dirty="0"/>
              <a:t>as </a:t>
            </a:r>
            <a:r>
              <a:rPr lang="en-US" dirty="0">
                <a:solidFill>
                  <a:schemeClr val="tx1"/>
                </a:solidFill>
              </a:rPr>
              <a:t>(e.g. ‘</a:t>
            </a:r>
            <a:r>
              <a:rPr lang="en-US" dirty="0" err="1">
                <a:solidFill>
                  <a:schemeClr val="tx1"/>
                </a:solidFill>
              </a:rPr>
              <a:t>model_cvCount_shapFIValues.csv</a:t>
            </a:r>
            <a:r>
              <a:rPr lang="en-US" dirty="0">
                <a:solidFill>
                  <a:schemeClr val="tx1"/>
                </a:solidFill>
              </a:rPr>
              <a:t>’) </a:t>
            </a:r>
            <a:r>
              <a:rPr lang="en-US" dirty="0"/>
              <a:t>in case of future uses </a:t>
            </a:r>
          </a:p>
          <a:p>
            <a:pPr lvl="3"/>
            <a:r>
              <a:rPr lang="en-US" dirty="0"/>
              <a:t>This process is </a:t>
            </a:r>
            <a:r>
              <a:rPr lang="en-US" dirty="0">
                <a:solidFill>
                  <a:schemeClr val="tx1"/>
                </a:solidFill>
              </a:rPr>
              <a:t>completed for each model per CV</a:t>
            </a:r>
          </a:p>
        </p:txBody>
      </p:sp>
      <p:pic>
        <p:nvPicPr>
          <p:cNvPr id="18" name="Content Placeholder 17">
            <a:extLst>
              <a:ext uri="{FF2B5EF4-FFF2-40B4-BE49-F238E27FC236}">
                <a16:creationId xmlns:a16="http://schemas.microsoft.com/office/drawing/2014/main" id="{014392BC-43E1-A342-A9B8-E31A0C619283}"/>
              </a:ext>
            </a:extLst>
          </p:cNvPr>
          <p:cNvPicPr>
            <a:picLocks noGrp="1" noChangeAspect="1"/>
          </p:cNvPicPr>
          <p:nvPr>
            <p:ph sz="quarter" idx="15"/>
          </p:nvPr>
        </p:nvPicPr>
        <p:blipFill>
          <a:blip r:embed="rId2"/>
          <a:stretch>
            <a:fillRect/>
          </a:stretch>
        </p:blipFill>
        <p:spPr>
          <a:xfrm>
            <a:off x="304800" y="2423339"/>
            <a:ext cx="3036025" cy="1480358"/>
          </a:xfrm>
        </p:spPr>
      </p:pic>
      <p:pic>
        <p:nvPicPr>
          <p:cNvPr id="20" name="Picture 19">
            <a:extLst>
              <a:ext uri="{FF2B5EF4-FFF2-40B4-BE49-F238E27FC236}">
                <a16:creationId xmlns:a16="http://schemas.microsoft.com/office/drawing/2014/main" id="{E0BEAB75-87FC-1445-8B7E-69ADBB255728}"/>
              </a:ext>
            </a:extLst>
          </p:cNvPr>
          <p:cNvPicPr>
            <a:picLocks noChangeAspect="1"/>
          </p:cNvPicPr>
          <p:nvPr/>
        </p:nvPicPr>
        <p:blipFill>
          <a:blip r:embed="rId3"/>
          <a:stretch>
            <a:fillRect/>
          </a:stretch>
        </p:blipFill>
        <p:spPr>
          <a:xfrm>
            <a:off x="319704" y="1319417"/>
            <a:ext cx="3019002" cy="838167"/>
          </a:xfrm>
          <a:prstGeom prst="rect">
            <a:avLst/>
          </a:prstGeom>
        </p:spPr>
      </p:pic>
    </p:spTree>
    <p:extLst>
      <p:ext uri="{BB962C8B-B14F-4D97-AF65-F5344CB8AC3E}">
        <p14:creationId xmlns:p14="http://schemas.microsoft.com/office/powerpoint/2010/main" val="4025006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69</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Saving SHAP Values</a:t>
            </a:r>
          </a:p>
        </p:txBody>
      </p:sp>
      <p:sp>
        <p:nvSpPr>
          <p:cNvPr id="13" name="Oval 12">
            <a:extLst>
              <a:ext uri="{FF2B5EF4-FFF2-40B4-BE49-F238E27FC236}">
                <a16:creationId xmlns:a16="http://schemas.microsoft.com/office/drawing/2014/main" id="{D8D672FE-042B-D649-B842-6C27EC8AE746}"/>
              </a:ext>
            </a:extLst>
          </p:cNvPr>
          <p:cNvSpPr/>
          <p:nvPr/>
        </p:nvSpPr>
        <p:spPr>
          <a:xfrm>
            <a:off x="4937760" y="2543181"/>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 name="Rectangle 1">
            <a:extLst>
              <a:ext uri="{FF2B5EF4-FFF2-40B4-BE49-F238E27FC236}">
                <a16:creationId xmlns:a16="http://schemas.microsoft.com/office/drawing/2014/main" id="{E68C291F-D8E9-4442-906D-6DC2DE7234D6}"/>
              </a:ext>
            </a:extLst>
          </p:cNvPr>
          <p:cNvSpPr/>
          <p:nvPr/>
        </p:nvSpPr>
        <p:spPr>
          <a:xfrm>
            <a:off x="5494638" y="1059215"/>
            <a:ext cx="3328087" cy="523220"/>
          </a:xfrm>
          <a:prstGeom prst="rect">
            <a:avLst/>
          </a:prstGeom>
        </p:spPr>
        <p:txBody>
          <a:bodyPr wrap="square">
            <a:spAutoFit/>
          </a:bodyPr>
          <a:lstStyle/>
          <a:p>
            <a:endParaRPr lang="en-US" sz="1400" dirty="0">
              <a:solidFill>
                <a:schemeClr val="accent2"/>
              </a:solidFill>
            </a:endParaRPr>
          </a:p>
          <a:p>
            <a:endParaRPr lang="en-US" sz="1400" dirty="0">
              <a:solidFill>
                <a:schemeClr val="accent2"/>
              </a:solidFill>
            </a:endParaRPr>
          </a:p>
        </p:txBody>
      </p:sp>
      <p:pic>
        <p:nvPicPr>
          <p:cNvPr id="7" name="Content Placeholder 6">
            <a:extLst>
              <a:ext uri="{FF2B5EF4-FFF2-40B4-BE49-F238E27FC236}">
                <a16:creationId xmlns:a16="http://schemas.microsoft.com/office/drawing/2014/main" id="{3F1345DA-3978-5C4D-967C-32CA082DC012}"/>
              </a:ext>
            </a:extLst>
          </p:cNvPr>
          <p:cNvPicPr>
            <a:picLocks noGrp="1" noChangeAspect="1"/>
          </p:cNvPicPr>
          <p:nvPr>
            <p:ph sz="quarter" idx="15"/>
          </p:nvPr>
        </p:nvPicPr>
        <p:blipFill>
          <a:blip r:embed="rId2"/>
          <a:stretch>
            <a:fillRect/>
          </a:stretch>
        </p:blipFill>
        <p:spPr>
          <a:xfrm>
            <a:off x="4937760" y="1154489"/>
            <a:ext cx="4101353" cy="3250680"/>
          </a:xfrm>
        </p:spPr>
      </p:pic>
      <p:sp>
        <p:nvSpPr>
          <p:cNvPr id="10" name="Content Placeholder 2">
            <a:extLst>
              <a:ext uri="{FF2B5EF4-FFF2-40B4-BE49-F238E27FC236}">
                <a16:creationId xmlns:a16="http://schemas.microsoft.com/office/drawing/2014/main" id="{165CC0EC-1E29-2D4B-BD1E-23BDEBF805DC}"/>
              </a:ext>
            </a:extLst>
          </p:cNvPr>
          <p:cNvSpPr txBox="1">
            <a:spLocks/>
          </p:cNvSpPr>
          <p:nvPr/>
        </p:nvSpPr>
        <p:spPr>
          <a:xfrm>
            <a:off x="482992" y="1106852"/>
            <a:ext cx="4265274" cy="3345955"/>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bg2"/>
                </a:solidFill>
              </a:rPr>
              <a:t>About save_shap()</a:t>
            </a:r>
          </a:p>
          <a:p>
            <a:pPr lvl="3"/>
            <a:r>
              <a:rPr lang="en-US" dirty="0">
                <a:solidFill>
                  <a:schemeClr val="tx1"/>
                </a:solidFill>
              </a:rPr>
              <a:t>Parameters passed</a:t>
            </a:r>
            <a:r>
              <a:rPr lang="en-US" dirty="0"/>
              <a:t>: abbrev, shap_values, shap_means, original feature names, cvCount, type of dataset (type ‘str’) and experiment dataset (‘hcc-data_example)</a:t>
            </a:r>
          </a:p>
          <a:p>
            <a:pPr lvl="3"/>
            <a:r>
              <a:rPr lang="en-US" dirty="0">
                <a:solidFill>
                  <a:schemeClr val="tx1"/>
                </a:solidFill>
              </a:rPr>
              <a:t>temp_list [ ] </a:t>
            </a:r>
            <a:r>
              <a:rPr lang="en-US" dirty="0"/>
              <a:t>to stores all features/missing features with respective values</a:t>
            </a:r>
          </a:p>
          <a:p>
            <a:pPr lvl="3"/>
            <a:r>
              <a:rPr lang="en-US" dirty="0">
                <a:solidFill>
                  <a:schemeClr val="tx1"/>
                </a:solidFill>
              </a:rPr>
              <a:t>Shap_vals [ ] </a:t>
            </a:r>
            <a:r>
              <a:rPr lang="en-US" dirty="0"/>
              <a:t>to reshape shap_means as a NumPy array for easy appending values &amp; names to temp_list [ ]</a:t>
            </a:r>
          </a:p>
          <a:p>
            <a:pPr lvl="3"/>
            <a:r>
              <a:rPr lang="en-US" dirty="0">
                <a:solidFill>
                  <a:schemeClr val="tx1"/>
                </a:solidFill>
              </a:rPr>
              <a:t>Returns full list of features &amp; missing features values </a:t>
            </a:r>
          </a:p>
        </p:txBody>
      </p:sp>
    </p:spTree>
    <p:extLst>
      <p:ext uri="{BB962C8B-B14F-4D97-AF65-F5344CB8AC3E}">
        <p14:creationId xmlns:p14="http://schemas.microsoft.com/office/powerpoint/2010/main" val="310050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21DF2-2286-1843-A73C-6758646FF742}"/>
              </a:ext>
            </a:extLst>
          </p:cNvPr>
          <p:cNvSpPr>
            <a:spLocks noGrp="1"/>
          </p:cNvSpPr>
          <p:nvPr>
            <p:ph type="title"/>
          </p:nvPr>
        </p:nvSpPr>
        <p:spPr/>
        <p:txBody>
          <a:bodyPr/>
          <a:lstStyle/>
          <a:p>
            <a:r>
              <a:rPr lang="en-US" dirty="0"/>
              <a:t>Get to know Machine Learning! (cont.)</a:t>
            </a:r>
          </a:p>
        </p:txBody>
      </p:sp>
      <p:sp>
        <p:nvSpPr>
          <p:cNvPr id="7" name="Footer Placeholder 6">
            <a:extLst>
              <a:ext uri="{FF2B5EF4-FFF2-40B4-BE49-F238E27FC236}">
                <a16:creationId xmlns:a16="http://schemas.microsoft.com/office/drawing/2014/main" id="{C572B52B-ACED-824F-A020-E8C6C848F020}"/>
              </a:ext>
            </a:extLst>
          </p:cNvPr>
          <p:cNvSpPr>
            <a:spLocks noGrp="1"/>
          </p:cNvSpPr>
          <p:nvPr>
            <p:ph type="ftr" sz="quarter" idx="11"/>
          </p:nvPr>
        </p:nvSpPr>
        <p:spPr/>
        <p:txBody>
          <a:bodyPr/>
          <a:lstStyle/>
          <a:p>
            <a:r>
              <a:rPr lang="en-US" dirty="0" err="1"/>
              <a:t>Urbanowicz</a:t>
            </a:r>
            <a:r>
              <a:rPr lang="en-US" dirty="0"/>
              <a:t>, R. (2022, June 28). </a:t>
            </a:r>
            <a:r>
              <a:rPr lang="en-US" i="1" dirty="0"/>
              <a:t>What is Machine Learning? Demystifying Methods and Application | Cedars-Sinai</a:t>
            </a:r>
            <a:r>
              <a:rPr lang="en-US" dirty="0"/>
              <a:t> [Video]. </a:t>
            </a:r>
            <a:r>
              <a:rPr lang="en-US" dirty="0" err="1"/>
              <a:t>Youtube</a:t>
            </a:r>
            <a:r>
              <a:rPr lang="en-US" dirty="0"/>
              <a:t>. </a:t>
            </a:r>
            <a:r>
              <a:rPr lang="en-US" dirty="0">
                <a:hlinkClick r:id="rId3"/>
              </a:rPr>
              <a:t>https://www.youtube.com/watch?v=MhK2Jz36T5o&amp;list=PLafPhSv1OSDdG2v8K2EsXPd0V7TTQVnT9</a:t>
            </a:r>
            <a:r>
              <a:rPr lang="en-US" dirty="0"/>
              <a:t>.</a:t>
            </a:r>
          </a:p>
          <a:p>
            <a:endParaRPr lang="en-US" dirty="0"/>
          </a:p>
        </p:txBody>
      </p:sp>
      <p:sp>
        <p:nvSpPr>
          <p:cNvPr id="8" name="Slide Number Placeholder 7">
            <a:extLst>
              <a:ext uri="{FF2B5EF4-FFF2-40B4-BE49-F238E27FC236}">
                <a16:creationId xmlns:a16="http://schemas.microsoft.com/office/drawing/2014/main" id="{D350B0ED-9F3A-D047-B8ED-1F09B5DFEF95}"/>
              </a:ext>
            </a:extLst>
          </p:cNvPr>
          <p:cNvSpPr>
            <a:spLocks noGrp="1"/>
          </p:cNvSpPr>
          <p:nvPr>
            <p:ph type="sldNum" sz="quarter" idx="12"/>
          </p:nvPr>
        </p:nvSpPr>
        <p:spPr/>
        <p:txBody>
          <a:bodyPr/>
          <a:lstStyle/>
          <a:p>
            <a:fld id="{5339919A-1AF4-8143-B305-C972D12AEE0C}" type="slidenum">
              <a:rPr lang="en-US" smtClean="0"/>
              <a:t>7</a:t>
            </a:fld>
            <a:endParaRPr lang="en-US"/>
          </a:p>
        </p:txBody>
      </p:sp>
      <p:sp>
        <p:nvSpPr>
          <p:cNvPr id="6" name="Content Placeholder 2">
            <a:extLst>
              <a:ext uri="{FF2B5EF4-FFF2-40B4-BE49-F238E27FC236}">
                <a16:creationId xmlns:a16="http://schemas.microsoft.com/office/drawing/2014/main" id="{CA1A0A42-CD98-AE4A-B55E-3BD40DC611E2}"/>
              </a:ext>
            </a:extLst>
          </p:cNvPr>
          <p:cNvSpPr txBox="1">
            <a:spLocks/>
          </p:cNvSpPr>
          <p:nvPr/>
        </p:nvSpPr>
        <p:spPr>
          <a:xfrm>
            <a:off x="1371600" y="1504950"/>
            <a:ext cx="5257800" cy="2590800"/>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US" b="1" dirty="0">
                <a:solidFill>
                  <a:schemeClr val="bg2"/>
                </a:solidFill>
              </a:rPr>
              <a:t>Common Challenges in Biomedical Data Analysis (cont.)</a:t>
            </a:r>
            <a:endParaRPr lang="en-US" dirty="0">
              <a:solidFill>
                <a:schemeClr val="tx1"/>
              </a:solidFill>
            </a:endParaRPr>
          </a:p>
          <a:p>
            <a:pPr lvl="3"/>
            <a:r>
              <a:rPr lang="en-US" dirty="0">
                <a:solidFill>
                  <a:schemeClr val="tx1"/>
                </a:solidFill>
              </a:rPr>
              <a:t>Signal detection</a:t>
            </a:r>
          </a:p>
          <a:p>
            <a:pPr lvl="4"/>
            <a:r>
              <a:rPr lang="en-US" sz="1200" dirty="0"/>
              <a:t>Noise (meaningless data)</a:t>
            </a:r>
          </a:p>
          <a:p>
            <a:pPr lvl="4"/>
            <a:r>
              <a:rPr lang="en-US" sz="1200" dirty="0"/>
              <a:t>Missing predictive values</a:t>
            </a:r>
          </a:p>
          <a:p>
            <a:pPr lvl="4"/>
            <a:r>
              <a:rPr lang="en-US" sz="1200" dirty="0"/>
              <a:t>Rare variation</a:t>
            </a:r>
          </a:p>
          <a:p>
            <a:pPr lvl="4"/>
            <a:r>
              <a:rPr lang="en-US" sz="1200" dirty="0"/>
              <a:t>Complex multivariate associations (2+ dependent variables)</a:t>
            </a:r>
          </a:p>
          <a:p>
            <a:pPr lvl="3"/>
            <a:r>
              <a:rPr lang="en-US" dirty="0">
                <a:solidFill>
                  <a:schemeClr val="tx1"/>
                </a:solidFill>
              </a:rPr>
              <a:t>Reliability</a:t>
            </a:r>
          </a:p>
          <a:p>
            <a:pPr lvl="4"/>
            <a:r>
              <a:rPr lang="en-US" sz="1200" dirty="0"/>
              <a:t>Interpretability</a:t>
            </a:r>
          </a:p>
          <a:p>
            <a:pPr lvl="4"/>
            <a:r>
              <a:rPr lang="en-US" sz="1200" dirty="0"/>
              <a:t>Reproducibility</a:t>
            </a:r>
          </a:p>
          <a:p>
            <a:pPr lvl="4"/>
            <a:r>
              <a:rPr lang="en-US" sz="1200" dirty="0"/>
              <a:t>Identify &amp; account for sources of bias</a:t>
            </a:r>
          </a:p>
          <a:p>
            <a:pPr lvl="3"/>
            <a:endParaRPr lang="en-US" dirty="0"/>
          </a:p>
        </p:txBody>
      </p:sp>
    </p:spTree>
    <p:extLst>
      <p:ext uri="{BB962C8B-B14F-4D97-AF65-F5344CB8AC3E}">
        <p14:creationId xmlns:p14="http://schemas.microsoft.com/office/powerpoint/2010/main" val="308994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70</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Saving SHAP Values (cont.)</a:t>
            </a:r>
          </a:p>
        </p:txBody>
      </p:sp>
      <p:sp>
        <p:nvSpPr>
          <p:cNvPr id="2" name="Rectangle 1">
            <a:extLst>
              <a:ext uri="{FF2B5EF4-FFF2-40B4-BE49-F238E27FC236}">
                <a16:creationId xmlns:a16="http://schemas.microsoft.com/office/drawing/2014/main" id="{E68C291F-D8E9-4442-906D-6DC2DE7234D6}"/>
              </a:ext>
            </a:extLst>
          </p:cNvPr>
          <p:cNvSpPr/>
          <p:nvPr/>
        </p:nvSpPr>
        <p:spPr>
          <a:xfrm>
            <a:off x="5494638" y="1059215"/>
            <a:ext cx="3328087" cy="523220"/>
          </a:xfrm>
          <a:prstGeom prst="rect">
            <a:avLst/>
          </a:prstGeom>
        </p:spPr>
        <p:txBody>
          <a:bodyPr wrap="square">
            <a:spAutoFit/>
          </a:bodyPr>
          <a:lstStyle/>
          <a:p>
            <a:endParaRPr lang="en-US" sz="1400" dirty="0">
              <a:solidFill>
                <a:schemeClr val="accent2"/>
              </a:solidFill>
            </a:endParaRPr>
          </a:p>
          <a:p>
            <a:endParaRPr lang="en-US" sz="1400" dirty="0">
              <a:solidFill>
                <a:schemeClr val="accent2"/>
              </a:solidFill>
            </a:endParaRPr>
          </a:p>
        </p:txBody>
      </p:sp>
      <p:pic>
        <p:nvPicPr>
          <p:cNvPr id="7" name="Content Placeholder 6">
            <a:extLst>
              <a:ext uri="{FF2B5EF4-FFF2-40B4-BE49-F238E27FC236}">
                <a16:creationId xmlns:a16="http://schemas.microsoft.com/office/drawing/2014/main" id="{3F1345DA-3978-5C4D-967C-32CA082DC012}"/>
              </a:ext>
            </a:extLst>
          </p:cNvPr>
          <p:cNvPicPr>
            <a:picLocks noGrp="1" noChangeAspect="1"/>
          </p:cNvPicPr>
          <p:nvPr>
            <p:ph sz="quarter" idx="15"/>
          </p:nvPr>
        </p:nvPicPr>
        <p:blipFill rotWithShape="1">
          <a:blip r:embed="rId2"/>
          <a:srcRect t="38931" b="36644"/>
          <a:stretch/>
        </p:blipFill>
        <p:spPr>
          <a:xfrm>
            <a:off x="1752600" y="1059215"/>
            <a:ext cx="6008640" cy="1106770"/>
          </a:xfrm>
        </p:spPr>
      </p:pic>
      <p:sp>
        <p:nvSpPr>
          <p:cNvPr id="10" name="Content Placeholder 2">
            <a:extLst>
              <a:ext uri="{FF2B5EF4-FFF2-40B4-BE49-F238E27FC236}">
                <a16:creationId xmlns:a16="http://schemas.microsoft.com/office/drawing/2014/main" id="{165CC0EC-1E29-2D4B-BD1E-23BDEBF805DC}"/>
              </a:ext>
            </a:extLst>
          </p:cNvPr>
          <p:cNvSpPr txBox="1">
            <a:spLocks/>
          </p:cNvSpPr>
          <p:nvPr/>
        </p:nvSpPr>
        <p:spPr>
          <a:xfrm>
            <a:off x="1676400" y="2284376"/>
            <a:ext cx="6161040" cy="2057400"/>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US" b="1" dirty="0">
                <a:solidFill>
                  <a:schemeClr val="bg2"/>
                </a:solidFill>
              </a:rPr>
              <a:t>About save_shap() (cont.)</a:t>
            </a:r>
            <a:endParaRPr lang="en-US" dirty="0">
              <a:solidFill>
                <a:schemeClr val="tx1"/>
              </a:solidFill>
            </a:endParaRPr>
          </a:p>
          <a:p>
            <a:pPr lvl="3"/>
            <a:r>
              <a:rPr lang="en-US" dirty="0">
                <a:solidFill>
                  <a:schemeClr val="tx1"/>
                </a:solidFill>
              </a:rPr>
              <a:t>‘headers’ </a:t>
            </a:r>
            <a:r>
              <a:rPr lang="en-US" dirty="0"/>
              <a:t>uses Pandas function </a:t>
            </a:r>
            <a:r>
              <a:rPr lang="en-US" dirty="0">
                <a:solidFill>
                  <a:schemeClr val="tx1"/>
                </a:solidFill>
              </a:rPr>
              <a:t>‘.</a:t>
            </a:r>
            <a:r>
              <a:rPr lang="en-US" dirty="0" err="1">
                <a:solidFill>
                  <a:schemeClr val="tx1"/>
                </a:solidFill>
              </a:rPr>
              <a:t>read_csv</a:t>
            </a:r>
            <a:r>
              <a:rPr lang="en-US" dirty="0"/>
              <a:t>’ to read appropriate dataset to grab feature names </a:t>
            </a:r>
          </a:p>
          <a:p>
            <a:pPr lvl="4"/>
            <a:r>
              <a:rPr lang="en-US" dirty="0"/>
              <a:t>Uses </a:t>
            </a:r>
            <a:r>
              <a:rPr lang="en-US" dirty="0">
                <a:solidFill>
                  <a:schemeClr val="tx1"/>
                </a:solidFill>
              </a:rPr>
              <a:t>‘each’ (hcc-data_example) </a:t>
            </a:r>
            <a:r>
              <a:rPr lang="en-US" dirty="0"/>
              <a:t>and </a:t>
            </a:r>
            <a:r>
              <a:rPr lang="en-US" dirty="0">
                <a:solidFill>
                  <a:schemeClr val="tx1"/>
                </a:solidFill>
              </a:rPr>
              <a:t>‘cvCount’ (0,1, or 2) </a:t>
            </a:r>
            <a:r>
              <a:rPr lang="en-US" dirty="0"/>
              <a:t>to navigate correct file path</a:t>
            </a:r>
          </a:p>
          <a:p>
            <a:pPr lvl="3"/>
            <a:r>
              <a:rPr lang="en-US" dirty="0"/>
              <a:t>If-statement removes ‘</a:t>
            </a:r>
            <a:r>
              <a:rPr lang="en-US" dirty="0" err="1"/>
              <a:t>Class_ID</a:t>
            </a:r>
            <a:r>
              <a:rPr lang="en-US" dirty="0"/>
              <a:t>’ and ‘Instance ID’ labels if needed</a:t>
            </a:r>
          </a:p>
          <a:p>
            <a:pPr lvl="3"/>
            <a:r>
              <a:rPr lang="en-US" dirty="0"/>
              <a:t>Reshape shap_means in a structured NumPy array and store in </a:t>
            </a:r>
            <a:r>
              <a:rPr lang="en-US" dirty="0" err="1"/>
              <a:t>shap_vals</a:t>
            </a:r>
            <a:r>
              <a:rPr lang="en-US" dirty="0"/>
              <a:t> [ ] </a:t>
            </a:r>
          </a:p>
        </p:txBody>
      </p:sp>
    </p:spTree>
    <p:extLst>
      <p:ext uri="{BB962C8B-B14F-4D97-AF65-F5344CB8AC3E}">
        <p14:creationId xmlns:p14="http://schemas.microsoft.com/office/powerpoint/2010/main" val="719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71</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Saving SHAP Values (cont.)</a:t>
            </a:r>
          </a:p>
        </p:txBody>
      </p:sp>
      <p:sp>
        <p:nvSpPr>
          <p:cNvPr id="13" name="Oval 12">
            <a:extLst>
              <a:ext uri="{FF2B5EF4-FFF2-40B4-BE49-F238E27FC236}">
                <a16:creationId xmlns:a16="http://schemas.microsoft.com/office/drawing/2014/main" id="{D8D672FE-042B-D649-B842-6C27EC8AE746}"/>
              </a:ext>
            </a:extLst>
          </p:cNvPr>
          <p:cNvSpPr/>
          <p:nvPr/>
        </p:nvSpPr>
        <p:spPr>
          <a:xfrm>
            <a:off x="4937760" y="2543181"/>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 name="Rectangle 1">
            <a:extLst>
              <a:ext uri="{FF2B5EF4-FFF2-40B4-BE49-F238E27FC236}">
                <a16:creationId xmlns:a16="http://schemas.microsoft.com/office/drawing/2014/main" id="{E68C291F-D8E9-4442-906D-6DC2DE7234D6}"/>
              </a:ext>
            </a:extLst>
          </p:cNvPr>
          <p:cNvSpPr/>
          <p:nvPr/>
        </p:nvSpPr>
        <p:spPr>
          <a:xfrm>
            <a:off x="5494638" y="1059215"/>
            <a:ext cx="3328087" cy="523220"/>
          </a:xfrm>
          <a:prstGeom prst="rect">
            <a:avLst/>
          </a:prstGeom>
        </p:spPr>
        <p:txBody>
          <a:bodyPr wrap="square">
            <a:spAutoFit/>
          </a:bodyPr>
          <a:lstStyle/>
          <a:p>
            <a:endParaRPr lang="en-US" sz="1400" dirty="0">
              <a:solidFill>
                <a:schemeClr val="accent2"/>
              </a:solidFill>
            </a:endParaRPr>
          </a:p>
          <a:p>
            <a:endParaRPr lang="en-US" sz="1400" dirty="0">
              <a:solidFill>
                <a:schemeClr val="accent2"/>
              </a:solidFill>
            </a:endParaRPr>
          </a:p>
        </p:txBody>
      </p:sp>
      <p:pic>
        <p:nvPicPr>
          <p:cNvPr id="7" name="Content Placeholder 6">
            <a:extLst>
              <a:ext uri="{FF2B5EF4-FFF2-40B4-BE49-F238E27FC236}">
                <a16:creationId xmlns:a16="http://schemas.microsoft.com/office/drawing/2014/main" id="{3F1345DA-3978-5C4D-967C-32CA082DC012}"/>
              </a:ext>
            </a:extLst>
          </p:cNvPr>
          <p:cNvPicPr>
            <a:picLocks noGrp="1" noChangeAspect="1"/>
          </p:cNvPicPr>
          <p:nvPr>
            <p:ph sz="quarter" idx="15"/>
          </p:nvPr>
        </p:nvPicPr>
        <p:blipFill rotWithShape="1">
          <a:blip r:embed="rId2"/>
          <a:srcRect t="62254" r="40788" b="4230"/>
          <a:stretch/>
        </p:blipFill>
        <p:spPr>
          <a:xfrm>
            <a:off x="5334000" y="2043829"/>
            <a:ext cx="3397025" cy="1375458"/>
          </a:xfrm>
        </p:spPr>
      </p:pic>
      <p:sp>
        <p:nvSpPr>
          <p:cNvPr id="9" name="Content Placeholder 2">
            <a:extLst>
              <a:ext uri="{FF2B5EF4-FFF2-40B4-BE49-F238E27FC236}">
                <a16:creationId xmlns:a16="http://schemas.microsoft.com/office/drawing/2014/main" id="{CCAFB1E2-338A-E348-A99C-5F4E594F1E7F}"/>
              </a:ext>
            </a:extLst>
          </p:cNvPr>
          <p:cNvSpPr txBox="1">
            <a:spLocks/>
          </p:cNvSpPr>
          <p:nvPr/>
        </p:nvSpPr>
        <p:spPr>
          <a:xfrm>
            <a:off x="914400" y="1169794"/>
            <a:ext cx="3505200" cy="3230756"/>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US" b="1" dirty="0">
                <a:solidFill>
                  <a:schemeClr val="bg2"/>
                </a:solidFill>
              </a:rPr>
              <a:t>About save_shap() (cont.)</a:t>
            </a:r>
            <a:endParaRPr lang="en-US" dirty="0">
              <a:solidFill>
                <a:schemeClr val="tx1"/>
              </a:solidFill>
            </a:endParaRPr>
          </a:p>
          <a:p>
            <a:pPr lvl="3"/>
            <a:r>
              <a:rPr lang="en-US" dirty="0">
                <a:solidFill>
                  <a:schemeClr val="tx1"/>
                </a:solidFill>
              </a:rPr>
              <a:t>For-loop iterates through each name in original headers</a:t>
            </a:r>
          </a:p>
          <a:p>
            <a:pPr lvl="4"/>
            <a:r>
              <a:rPr lang="en-US" dirty="0"/>
              <a:t>Contains if-else statement to check if the name matches in ‘headers’ as it does in original feature names</a:t>
            </a:r>
          </a:p>
          <a:p>
            <a:pPr lvl="4"/>
            <a:r>
              <a:rPr lang="en-US" dirty="0"/>
              <a:t>Creates variable </a:t>
            </a:r>
            <a:r>
              <a:rPr lang="en-US" dirty="0">
                <a:solidFill>
                  <a:schemeClr val="tx1"/>
                </a:solidFill>
              </a:rPr>
              <a:t>‘index’ </a:t>
            </a:r>
            <a:r>
              <a:rPr lang="en-US" dirty="0"/>
              <a:t>to store the index value (number) of where the name is</a:t>
            </a:r>
          </a:p>
          <a:p>
            <a:pPr lvl="4"/>
            <a:r>
              <a:rPr lang="en-US" dirty="0">
                <a:solidFill>
                  <a:schemeClr val="tx1"/>
                </a:solidFill>
              </a:rPr>
              <a:t>Create print statements </a:t>
            </a:r>
            <a:r>
              <a:rPr lang="en-US" dirty="0"/>
              <a:t>to double-check values with correct feature name</a:t>
            </a:r>
          </a:p>
        </p:txBody>
      </p:sp>
    </p:spTree>
    <p:extLst>
      <p:ext uri="{BB962C8B-B14F-4D97-AF65-F5344CB8AC3E}">
        <p14:creationId xmlns:p14="http://schemas.microsoft.com/office/powerpoint/2010/main" val="138534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72</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Saving SHAP Values (cont.)</a:t>
            </a:r>
          </a:p>
        </p:txBody>
      </p:sp>
      <p:sp>
        <p:nvSpPr>
          <p:cNvPr id="13" name="Oval 12">
            <a:extLst>
              <a:ext uri="{FF2B5EF4-FFF2-40B4-BE49-F238E27FC236}">
                <a16:creationId xmlns:a16="http://schemas.microsoft.com/office/drawing/2014/main" id="{D8D672FE-042B-D649-B842-6C27EC8AE746}"/>
              </a:ext>
            </a:extLst>
          </p:cNvPr>
          <p:cNvSpPr/>
          <p:nvPr/>
        </p:nvSpPr>
        <p:spPr>
          <a:xfrm>
            <a:off x="4937760" y="2543181"/>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 name="Rectangle 1">
            <a:extLst>
              <a:ext uri="{FF2B5EF4-FFF2-40B4-BE49-F238E27FC236}">
                <a16:creationId xmlns:a16="http://schemas.microsoft.com/office/drawing/2014/main" id="{E68C291F-D8E9-4442-906D-6DC2DE7234D6}"/>
              </a:ext>
            </a:extLst>
          </p:cNvPr>
          <p:cNvSpPr/>
          <p:nvPr/>
        </p:nvSpPr>
        <p:spPr>
          <a:xfrm>
            <a:off x="5494638" y="1059215"/>
            <a:ext cx="3328087" cy="523220"/>
          </a:xfrm>
          <a:prstGeom prst="rect">
            <a:avLst/>
          </a:prstGeom>
        </p:spPr>
        <p:txBody>
          <a:bodyPr wrap="square">
            <a:spAutoFit/>
          </a:bodyPr>
          <a:lstStyle/>
          <a:p>
            <a:endParaRPr lang="en-US" sz="1400" dirty="0">
              <a:solidFill>
                <a:schemeClr val="accent2"/>
              </a:solidFill>
            </a:endParaRPr>
          </a:p>
          <a:p>
            <a:endParaRPr lang="en-US" sz="1400" dirty="0">
              <a:solidFill>
                <a:schemeClr val="accent2"/>
              </a:solidFill>
            </a:endParaRPr>
          </a:p>
        </p:txBody>
      </p:sp>
      <p:pic>
        <p:nvPicPr>
          <p:cNvPr id="7" name="Content Placeholder 6">
            <a:extLst>
              <a:ext uri="{FF2B5EF4-FFF2-40B4-BE49-F238E27FC236}">
                <a16:creationId xmlns:a16="http://schemas.microsoft.com/office/drawing/2014/main" id="{3F1345DA-3978-5C4D-967C-32CA082DC012}"/>
              </a:ext>
            </a:extLst>
          </p:cNvPr>
          <p:cNvPicPr>
            <a:picLocks noGrp="1" noChangeAspect="1"/>
          </p:cNvPicPr>
          <p:nvPr>
            <p:ph sz="quarter" idx="15"/>
          </p:nvPr>
        </p:nvPicPr>
        <p:blipFill rotWithShape="1">
          <a:blip r:embed="rId2"/>
          <a:srcRect t="62254" r="40788" b="4230"/>
          <a:stretch/>
        </p:blipFill>
        <p:spPr>
          <a:xfrm>
            <a:off x="4572000" y="1894757"/>
            <a:ext cx="4136117" cy="1674718"/>
          </a:xfrm>
        </p:spPr>
      </p:pic>
      <p:sp>
        <p:nvSpPr>
          <p:cNvPr id="12" name="Content Placeholder 2">
            <a:extLst>
              <a:ext uri="{FF2B5EF4-FFF2-40B4-BE49-F238E27FC236}">
                <a16:creationId xmlns:a16="http://schemas.microsoft.com/office/drawing/2014/main" id="{BF8BAE50-B456-5240-AB7A-5C8410F66D02}"/>
              </a:ext>
            </a:extLst>
          </p:cNvPr>
          <p:cNvSpPr txBox="1">
            <a:spLocks/>
          </p:cNvSpPr>
          <p:nvPr/>
        </p:nvSpPr>
        <p:spPr>
          <a:xfrm>
            <a:off x="875888" y="1118414"/>
            <a:ext cx="3467512" cy="2849534"/>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4763">
              <a:buNone/>
            </a:pPr>
            <a:r>
              <a:rPr lang="en-US" b="1" dirty="0">
                <a:solidFill>
                  <a:schemeClr val="bg2"/>
                </a:solidFill>
              </a:rPr>
              <a:t>About save_shap() (cont.)</a:t>
            </a:r>
          </a:p>
          <a:p>
            <a:pPr marL="636587" lvl="4" indent="-285750"/>
            <a:r>
              <a:rPr lang="en-US" dirty="0">
                <a:solidFill>
                  <a:schemeClr val="tx1"/>
                </a:solidFill>
              </a:rPr>
              <a:t>Shap_vals[index]’ </a:t>
            </a:r>
            <a:r>
              <a:rPr lang="en-US" dirty="0">
                <a:solidFill>
                  <a:schemeClr val="tx1"/>
                </a:solidFill>
                <a:sym typeface="Wingdings" pitchFamily="2" charset="2"/>
              </a:rPr>
              <a:t></a:t>
            </a:r>
            <a:r>
              <a:rPr lang="en-US" dirty="0">
                <a:sym typeface="Wingdings" pitchFamily="2" charset="2"/>
              </a:rPr>
              <a:t> find index in </a:t>
            </a:r>
            <a:r>
              <a:rPr lang="en-US" dirty="0" err="1">
                <a:sym typeface="Wingdings" pitchFamily="2" charset="2"/>
              </a:rPr>
              <a:t>shap_vals</a:t>
            </a:r>
            <a:r>
              <a:rPr lang="en-US" dirty="0">
                <a:sym typeface="Wingdings" pitchFamily="2" charset="2"/>
              </a:rPr>
              <a:t> list based on index of headers</a:t>
            </a:r>
            <a:endParaRPr lang="en-US" dirty="0"/>
          </a:p>
          <a:p>
            <a:pPr lvl="3"/>
            <a:r>
              <a:rPr lang="en-US" dirty="0"/>
              <a:t>Append temp_list with values in order</a:t>
            </a:r>
          </a:p>
          <a:p>
            <a:pPr lvl="3"/>
            <a:r>
              <a:rPr lang="en-US" dirty="0"/>
              <a:t>Else statement executes if feature was not found in headers</a:t>
            </a:r>
          </a:p>
          <a:p>
            <a:pPr lvl="3"/>
            <a:r>
              <a:rPr lang="en-US" dirty="0"/>
              <a:t>Append value 0.0 for missing features</a:t>
            </a:r>
          </a:p>
          <a:p>
            <a:pPr lvl="2"/>
            <a:r>
              <a:rPr lang="en-US" dirty="0">
                <a:solidFill>
                  <a:schemeClr val="tx1"/>
                </a:solidFill>
              </a:rPr>
              <a:t>Returns temp_list [ ] as a NumPy array</a:t>
            </a:r>
          </a:p>
        </p:txBody>
      </p:sp>
    </p:spTree>
    <p:extLst>
      <p:ext uri="{BB962C8B-B14F-4D97-AF65-F5344CB8AC3E}">
        <p14:creationId xmlns:p14="http://schemas.microsoft.com/office/powerpoint/2010/main" val="74484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8A5CA6-CD78-C74C-811D-941D564DB17E}"/>
              </a:ext>
            </a:extLst>
          </p:cNvPr>
          <p:cNvSpPr>
            <a:spLocks noGrp="1"/>
          </p:cNvSpPr>
          <p:nvPr>
            <p:ph type="title"/>
          </p:nvPr>
        </p:nvSpPr>
        <p:spPr/>
        <p:txBody>
          <a:bodyPr/>
          <a:lstStyle/>
          <a:p>
            <a:r>
              <a:rPr lang="en-US" dirty="0"/>
              <a:t>Checkpoint!</a:t>
            </a:r>
          </a:p>
        </p:txBody>
      </p:sp>
      <p:sp>
        <p:nvSpPr>
          <p:cNvPr id="5" name="Footer Placeholder 4">
            <a:extLst>
              <a:ext uri="{FF2B5EF4-FFF2-40B4-BE49-F238E27FC236}">
                <a16:creationId xmlns:a16="http://schemas.microsoft.com/office/drawing/2014/main" id="{E769DCE2-BD0E-1446-BC22-F8AA5BCBACE9}"/>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338E0E09-7F16-4D47-B132-D8CEB99D53A7}"/>
              </a:ext>
            </a:extLst>
          </p:cNvPr>
          <p:cNvSpPr>
            <a:spLocks noGrp="1"/>
          </p:cNvSpPr>
          <p:nvPr>
            <p:ph type="sldNum" sz="quarter" idx="4"/>
          </p:nvPr>
        </p:nvSpPr>
        <p:spPr/>
        <p:txBody>
          <a:bodyPr/>
          <a:lstStyle/>
          <a:p>
            <a:fld id="{5339919A-1AF4-8143-B305-C972D12AEE0C}" type="slidenum">
              <a:rPr lang="en-US" smtClean="0"/>
              <a:pPr/>
              <a:t>73</a:t>
            </a:fld>
            <a:endParaRPr lang="en-US"/>
          </a:p>
        </p:txBody>
      </p:sp>
      <p:sp>
        <p:nvSpPr>
          <p:cNvPr id="7" name="Content Placeholder 2">
            <a:extLst>
              <a:ext uri="{FF2B5EF4-FFF2-40B4-BE49-F238E27FC236}">
                <a16:creationId xmlns:a16="http://schemas.microsoft.com/office/drawing/2014/main" id="{FA090788-D577-2C44-8EA7-1BB9734EFD1B}"/>
              </a:ext>
            </a:extLst>
          </p:cNvPr>
          <p:cNvSpPr txBox="1">
            <a:spLocks/>
          </p:cNvSpPr>
          <p:nvPr/>
        </p:nvSpPr>
        <p:spPr>
          <a:xfrm>
            <a:off x="1991851" y="1308865"/>
            <a:ext cx="5169442" cy="3112283"/>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dirty="0">
                <a:solidFill>
                  <a:schemeClr val="bg2"/>
                </a:solidFill>
              </a:rPr>
              <a:t>AMAZING! You’ve gotten through the foundational materials and got to know my code a little more!</a:t>
            </a:r>
          </a:p>
          <a:p>
            <a:pPr marL="0" lvl="2" indent="0">
              <a:buNone/>
            </a:pPr>
            <a:endParaRPr lang="en-US" dirty="0">
              <a:solidFill>
                <a:schemeClr val="bg2"/>
              </a:solidFill>
            </a:endParaRPr>
          </a:p>
          <a:p>
            <a:pPr marL="0" lvl="2" indent="0">
              <a:buNone/>
            </a:pPr>
            <a:r>
              <a:rPr lang="en-US" dirty="0">
                <a:solidFill>
                  <a:schemeClr val="bg2"/>
                </a:solidFill>
              </a:rPr>
              <a:t>Lots of information and I bet you must be confused. Sure, we went over different functions I’ve created but how does it all fit together?</a:t>
            </a:r>
          </a:p>
          <a:p>
            <a:pPr marL="0" lvl="2" indent="0">
              <a:buNone/>
            </a:pPr>
            <a:endParaRPr lang="en-US" dirty="0">
              <a:solidFill>
                <a:schemeClr val="bg2"/>
              </a:solidFill>
            </a:endParaRPr>
          </a:p>
          <a:p>
            <a:pPr marL="0" lvl="2" indent="0">
              <a:buNone/>
            </a:pPr>
            <a:r>
              <a:rPr lang="en-US" b="1" u="sng" dirty="0">
                <a:solidFill>
                  <a:schemeClr val="bg2"/>
                </a:solidFill>
              </a:rPr>
              <a:t>These next slides will go over how the code runs using all of the functions and provides diagrams/images to show you </a:t>
            </a:r>
            <a:r>
              <a:rPr lang="en-US" b="1" u="sng" dirty="0">
                <a:solidFill>
                  <a:schemeClr val="bg2"/>
                </a:solidFill>
                <a:sym typeface="Wingdings" pitchFamily="2" charset="2"/>
              </a:rPr>
              <a:t> </a:t>
            </a:r>
            <a:endParaRPr lang="en-US" b="1" u="sng" dirty="0">
              <a:solidFill>
                <a:schemeClr val="bg2"/>
              </a:solidFill>
            </a:endParaRPr>
          </a:p>
        </p:txBody>
      </p:sp>
    </p:spTree>
    <p:extLst>
      <p:ext uri="{BB962C8B-B14F-4D97-AF65-F5344CB8AC3E}">
        <p14:creationId xmlns:p14="http://schemas.microsoft.com/office/powerpoint/2010/main" val="354546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74</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Run Jupyter for Testing Datasets:</a:t>
            </a:r>
            <a:br>
              <a:rPr lang="en-US" dirty="0"/>
            </a:br>
            <a:r>
              <a:rPr lang="en-US" sz="1400" dirty="0"/>
              <a:t>First For-Loop</a:t>
            </a:r>
          </a:p>
        </p:txBody>
      </p:sp>
      <p:sp>
        <p:nvSpPr>
          <p:cNvPr id="13" name="Oval 12">
            <a:extLst>
              <a:ext uri="{FF2B5EF4-FFF2-40B4-BE49-F238E27FC236}">
                <a16:creationId xmlns:a16="http://schemas.microsoft.com/office/drawing/2014/main" id="{D8D672FE-042B-D649-B842-6C27EC8AE746}"/>
              </a:ext>
            </a:extLst>
          </p:cNvPr>
          <p:cNvSpPr/>
          <p:nvPr/>
        </p:nvSpPr>
        <p:spPr>
          <a:xfrm>
            <a:off x="4937760" y="2543181"/>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 name="Rectangle 1">
            <a:extLst>
              <a:ext uri="{FF2B5EF4-FFF2-40B4-BE49-F238E27FC236}">
                <a16:creationId xmlns:a16="http://schemas.microsoft.com/office/drawing/2014/main" id="{E68C291F-D8E9-4442-906D-6DC2DE7234D6}"/>
              </a:ext>
            </a:extLst>
          </p:cNvPr>
          <p:cNvSpPr/>
          <p:nvPr/>
        </p:nvSpPr>
        <p:spPr>
          <a:xfrm>
            <a:off x="5494638" y="1059215"/>
            <a:ext cx="3328087" cy="523220"/>
          </a:xfrm>
          <a:prstGeom prst="rect">
            <a:avLst/>
          </a:prstGeom>
        </p:spPr>
        <p:txBody>
          <a:bodyPr wrap="square">
            <a:spAutoFit/>
          </a:bodyPr>
          <a:lstStyle/>
          <a:p>
            <a:endParaRPr lang="en-US" sz="1400" dirty="0">
              <a:solidFill>
                <a:schemeClr val="accent2"/>
              </a:solidFill>
            </a:endParaRPr>
          </a:p>
          <a:p>
            <a:endParaRPr lang="en-US" sz="1400" dirty="0">
              <a:solidFill>
                <a:schemeClr val="accent2"/>
              </a:solidFill>
            </a:endParaRPr>
          </a:p>
        </p:txBody>
      </p:sp>
      <p:pic>
        <p:nvPicPr>
          <p:cNvPr id="8" name="Content Placeholder 7">
            <a:extLst>
              <a:ext uri="{FF2B5EF4-FFF2-40B4-BE49-F238E27FC236}">
                <a16:creationId xmlns:a16="http://schemas.microsoft.com/office/drawing/2014/main" id="{FB932844-ED24-2C4A-A3BB-C58D1127E38B}"/>
              </a:ext>
            </a:extLst>
          </p:cNvPr>
          <p:cNvPicPr>
            <a:picLocks noGrp="1" noChangeAspect="1"/>
          </p:cNvPicPr>
          <p:nvPr>
            <p:ph sz="quarter" idx="15"/>
          </p:nvPr>
        </p:nvPicPr>
        <p:blipFill rotWithShape="1">
          <a:blip r:embed="rId2"/>
          <a:srcRect b="48066"/>
          <a:stretch/>
        </p:blipFill>
        <p:spPr>
          <a:xfrm>
            <a:off x="146649" y="1276350"/>
            <a:ext cx="4687244" cy="2024819"/>
          </a:xfrm>
        </p:spPr>
      </p:pic>
      <p:sp>
        <p:nvSpPr>
          <p:cNvPr id="9" name="Content Placeholder 2">
            <a:extLst>
              <a:ext uri="{FF2B5EF4-FFF2-40B4-BE49-F238E27FC236}">
                <a16:creationId xmlns:a16="http://schemas.microsoft.com/office/drawing/2014/main" id="{8F1A34BB-C39F-724C-9A46-9D0B793454B3}"/>
              </a:ext>
            </a:extLst>
          </p:cNvPr>
          <p:cNvSpPr txBox="1">
            <a:spLocks/>
          </p:cNvSpPr>
          <p:nvPr/>
        </p:nvSpPr>
        <p:spPr>
          <a:xfrm>
            <a:off x="5105400" y="964670"/>
            <a:ext cx="3884965" cy="3345955"/>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b="1" dirty="0">
                <a:solidFill>
                  <a:schemeClr val="bg2"/>
                </a:solidFill>
              </a:rPr>
              <a:t>Running SHAP on Test Datasets (default)</a:t>
            </a:r>
          </a:p>
          <a:p>
            <a:pPr lvl="2"/>
            <a:r>
              <a:rPr lang="en-US" dirty="0"/>
              <a:t>Set </a:t>
            </a:r>
            <a:r>
              <a:rPr lang="en-US" dirty="0">
                <a:solidFill>
                  <a:schemeClr val="tx1"/>
                </a:solidFill>
              </a:rPr>
              <a:t>‘</a:t>
            </a:r>
            <a:r>
              <a:rPr lang="en-US" dirty="0" err="1">
                <a:solidFill>
                  <a:schemeClr val="tx1"/>
                </a:solidFill>
              </a:rPr>
              <a:t>run_test</a:t>
            </a:r>
            <a:r>
              <a:rPr lang="en-US" dirty="0">
                <a:solidFill>
                  <a:schemeClr val="tx1"/>
                </a:solidFill>
              </a:rPr>
              <a:t> = True’ </a:t>
            </a:r>
            <a:r>
              <a:rPr lang="en-US" dirty="0"/>
              <a:t>initiates iterative nested loop to perform all  data prep and SHAP functions that were previously covered</a:t>
            </a:r>
          </a:p>
          <a:p>
            <a:pPr lvl="2"/>
            <a:r>
              <a:rPr lang="en-US" dirty="0">
                <a:solidFill>
                  <a:schemeClr val="tx1"/>
                </a:solidFill>
              </a:rPr>
              <a:t>‘</a:t>
            </a:r>
            <a:r>
              <a:rPr lang="en-US" dirty="0" err="1">
                <a:solidFill>
                  <a:schemeClr val="tx1"/>
                </a:solidFill>
              </a:rPr>
              <a:t>run_force</a:t>
            </a:r>
            <a:r>
              <a:rPr lang="en-US" dirty="0">
                <a:solidFill>
                  <a:schemeClr val="tx1"/>
                </a:solidFill>
              </a:rPr>
              <a:t>’ </a:t>
            </a:r>
            <a:r>
              <a:rPr lang="en-US" dirty="0"/>
              <a:t>is by default </a:t>
            </a:r>
            <a:r>
              <a:rPr lang="en-US" dirty="0">
                <a:solidFill>
                  <a:schemeClr val="tx1"/>
                </a:solidFill>
              </a:rPr>
              <a:t>‘False’ </a:t>
            </a:r>
            <a:r>
              <a:rPr lang="en-US" dirty="0"/>
              <a:t>but can be set </a:t>
            </a:r>
            <a:r>
              <a:rPr lang="en-US" dirty="0">
                <a:solidFill>
                  <a:schemeClr val="tx1"/>
                </a:solidFill>
              </a:rPr>
              <a:t>‘True’ </a:t>
            </a:r>
            <a:r>
              <a:rPr lang="en-US" dirty="0"/>
              <a:t>if user wants to create SHAP force plots for the run</a:t>
            </a:r>
          </a:p>
          <a:p>
            <a:pPr lvl="2"/>
            <a:r>
              <a:rPr lang="en-US" dirty="0"/>
              <a:t>Outer-most loop in image will navigate to the correct analyzed datasets </a:t>
            </a:r>
          </a:p>
          <a:p>
            <a:pPr lvl="2"/>
            <a:r>
              <a:rPr lang="en-US" dirty="0"/>
              <a:t>Create a path variable which will be used later for saving SHAP feature importance files</a:t>
            </a:r>
          </a:p>
          <a:p>
            <a:pPr lvl="2"/>
            <a:endParaRPr lang="en-US" dirty="0"/>
          </a:p>
        </p:txBody>
      </p:sp>
      <p:pic>
        <p:nvPicPr>
          <p:cNvPr id="5" name="Picture 4">
            <a:extLst>
              <a:ext uri="{FF2B5EF4-FFF2-40B4-BE49-F238E27FC236}">
                <a16:creationId xmlns:a16="http://schemas.microsoft.com/office/drawing/2014/main" id="{1C92E4F5-581F-F543-8AD5-B0A847529E27}"/>
              </a:ext>
            </a:extLst>
          </p:cNvPr>
          <p:cNvPicPr>
            <a:picLocks noChangeAspect="1"/>
          </p:cNvPicPr>
          <p:nvPr/>
        </p:nvPicPr>
        <p:blipFill>
          <a:blip r:embed="rId3"/>
          <a:stretch>
            <a:fillRect/>
          </a:stretch>
        </p:blipFill>
        <p:spPr>
          <a:xfrm>
            <a:off x="152400" y="3391565"/>
            <a:ext cx="3911600" cy="596900"/>
          </a:xfrm>
          <a:prstGeom prst="rect">
            <a:avLst/>
          </a:prstGeom>
        </p:spPr>
      </p:pic>
    </p:spTree>
    <p:extLst>
      <p:ext uri="{BB962C8B-B14F-4D97-AF65-F5344CB8AC3E}">
        <p14:creationId xmlns:p14="http://schemas.microsoft.com/office/powerpoint/2010/main" val="274534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75</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Run Jupyter for Testing Datasets:</a:t>
            </a:r>
            <a:br>
              <a:rPr lang="en-US" dirty="0"/>
            </a:br>
            <a:r>
              <a:rPr lang="en-US" sz="1400" dirty="0"/>
              <a:t>2</a:t>
            </a:r>
            <a:r>
              <a:rPr lang="en-US" sz="1400" baseline="30000" dirty="0"/>
              <a:t>nd</a:t>
            </a:r>
            <a:r>
              <a:rPr lang="en-US" sz="1400" dirty="0"/>
              <a:t> For-Loop </a:t>
            </a:r>
          </a:p>
        </p:txBody>
      </p:sp>
      <p:sp>
        <p:nvSpPr>
          <p:cNvPr id="13" name="Oval 12">
            <a:extLst>
              <a:ext uri="{FF2B5EF4-FFF2-40B4-BE49-F238E27FC236}">
                <a16:creationId xmlns:a16="http://schemas.microsoft.com/office/drawing/2014/main" id="{D8D672FE-042B-D649-B842-6C27EC8AE746}"/>
              </a:ext>
            </a:extLst>
          </p:cNvPr>
          <p:cNvSpPr/>
          <p:nvPr/>
        </p:nvSpPr>
        <p:spPr>
          <a:xfrm>
            <a:off x="4937760" y="2543181"/>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 name="Rectangle 1">
            <a:extLst>
              <a:ext uri="{FF2B5EF4-FFF2-40B4-BE49-F238E27FC236}">
                <a16:creationId xmlns:a16="http://schemas.microsoft.com/office/drawing/2014/main" id="{E68C291F-D8E9-4442-906D-6DC2DE7234D6}"/>
              </a:ext>
            </a:extLst>
          </p:cNvPr>
          <p:cNvSpPr/>
          <p:nvPr/>
        </p:nvSpPr>
        <p:spPr>
          <a:xfrm>
            <a:off x="5494638" y="1059215"/>
            <a:ext cx="3328087" cy="523220"/>
          </a:xfrm>
          <a:prstGeom prst="rect">
            <a:avLst/>
          </a:prstGeom>
        </p:spPr>
        <p:txBody>
          <a:bodyPr wrap="square">
            <a:spAutoFit/>
          </a:bodyPr>
          <a:lstStyle/>
          <a:p>
            <a:endParaRPr lang="en-US" sz="1400" dirty="0">
              <a:solidFill>
                <a:schemeClr val="accent2"/>
              </a:solidFill>
            </a:endParaRPr>
          </a:p>
          <a:p>
            <a:endParaRPr lang="en-US" sz="1400" dirty="0">
              <a:solidFill>
                <a:schemeClr val="accent2"/>
              </a:solidFill>
            </a:endParaRPr>
          </a:p>
        </p:txBody>
      </p:sp>
      <p:sp>
        <p:nvSpPr>
          <p:cNvPr id="9" name="Content Placeholder 2">
            <a:extLst>
              <a:ext uri="{FF2B5EF4-FFF2-40B4-BE49-F238E27FC236}">
                <a16:creationId xmlns:a16="http://schemas.microsoft.com/office/drawing/2014/main" id="{8F1A34BB-C39F-724C-9A46-9D0B793454B3}"/>
              </a:ext>
            </a:extLst>
          </p:cNvPr>
          <p:cNvSpPr txBox="1">
            <a:spLocks/>
          </p:cNvSpPr>
          <p:nvPr/>
        </p:nvSpPr>
        <p:spPr>
          <a:xfrm>
            <a:off x="5527598" y="1200612"/>
            <a:ext cx="3219412" cy="3345955"/>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a:r>
              <a:rPr lang="en-US" dirty="0"/>
              <a:t>The </a:t>
            </a:r>
            <a:r>
              <a:rPr lang="en-US" dirty="0">
                <a:solidFill>
                  <a:schemeClr val="tx1"/>
                </a:solidFill>
              </a:rPr>
              <a:t>‘</a:t>
            </a:r>
            <a:r>
              <a:rPr lang="en-US" dirty="0" err="1">
                <a:solidFill>
                  <a:schemeClr val="tx1"/>
                </a:solidFill>
              </a:rPr>
              <a:t>testResults</a:t>
            </a:r>
            <a:r>
              <a:rPr lang="en-US" dirty="0">
                <a:solidFill>
                  <a:schemeClr val="tx1"/>
                </a:solidFill>
              </a:rPr>
              <a:t>’ folder </a:t>
            </a:r>
            <a:r>
              <a:rPr lang="en-US" dirty="0"/>
              <a:t>contains SHAP FI files, SHAP master list, and SHAP figures</a:t>
            </a:r>
          </a:p>
          <a:p>
            <a:pPr lvl="2"/>
            <a:r>
              <a:rPr lang="en-US" dirty="0"/>
              <a:t>2</a:t>
            </a:r>
            <a:r>
              <a:rPr lang="en-US" baseline="30000" dirty="0"/>
              <a:t>nd</a:t>
            </a:r>
            <a:r>
              <a:rPr lang="en-US" dirty="0"/>
              <a:t> inner loop iterates through each algorithm in algorithms [] list </a:t>
            </a:r>
          </a:p>
          <a:p>
            <a:pPr lvl="3"/>
            <a:r>
              <a:rPr lang="en-US" dirty="0"/>
              <a:t>Creates </a:t>
            </a:r>
            <a:r>
              <a:rPr lang="en-US" dirty="0">
                <a:solidFill>
                  <a:schemeClr val="tx1"/>
                </a:solidFill>
              </a:rPr>
              <a:t>‘</a:t>
            </a:r>
            <a:r>
              <a:rPr lang="en-US" dirty="0" err="1">
                <a:solidFill>
                  <a:schemeClr val="tx1"/>
                </a:solidFill>
              </a:rPr>
              <a:t>file_path</a:t>
            </a:r>
            <a:r>
              <a:rPr lang="en-US" dirty="0">
                <a:solidFill>
                  <a:schemeClr val="tx1"/>
                </a:solidFill>
              </a:rPr>
              <a:t>’ </a:t>
            </a:r>
            <a:r>
              <a:rPr lang="en-US" dirty="0"/>
              <a:t>which is done for each model after each iteration</a:t>
            </a:r>
          </a:p>
          <a:p>
            <a:pPr lvl="2"/>
            <a:r>
              <a:rPr lang="en-US" dirty="0"/>
              <a:t>Create an empty list called </a:t>
            </a:r>
            <a:r>
              <a:rPr lang="en-US" dirty="0">
                <a:solidFill>
                  <a:schemeClr val="tx1"/>
                </a:solidFill>
              </a:rPr>
              <a:t>‘</a:t>
            </a:r>
            <a:r>
              <a:rPr lang="en-US" dirty="0" err="1">
                <a:solidFill>
                  <a:schemeClr val="tx1"/>
                </a:solidFill>
              </a:rPr>
              <a:t>FI_all</a:t>
            </a:r>
            <a:r>
              <a:rPr lang="en-US" dirty="0">
                <a:solidFill>
                  <a:schemeClr val="tx1"/>
                </a:solidFill>
              </a:rPr>
              <a:t> [ ]’</a:t>
            </a:r>
            <a:r>
              <a:rPr lang="en-US" dirty="0"/>
              <a:t> that will be used to hold the returned </a:t>
            </a:r>
            <a:r>
              <a:rPr lang="en-US" dirty="0">
                <a:solidFill>
                  <a:schemeClr val="tx1"/>
                </a:solidFill>
              </a:rPr>
              <a:t>temp_list [ ] </a:t>
            </a:r>
            <a:r>
              <a:rPr lang="en-US" dirty="0"/>
              <a:t>from </a:t>
            </a:r>
            <a:r>
              <a:rPr lang="en-US" dirty="0">
                <a:solidFill>
                  <a:schemeClr val="tx1"/>
                </a:solidFill>
              </a:rPr>
              <a:t>‘save_shap()’</a:t>
            </a:r>
          </a:p>
          <a:p>
            <a:pPr lvl="2"/>
            <a:endParaRPr lang="en-US" dirty="0"/>
          </a:p>
        </p:txBody>
      </p:sp>
      <p:pic>
        <p:nvPicPr>
          <p:cNvPr id="12" name="Content Placeholder 7">
            <a:extLst>
              <a:ext uri="{FF2B5EF4-FFF2-40B4-BE49-F238E27FC236}">
                <a16:creationId xmlns:a16="http://schemas.microsoft.com/office/drawing/2014/main" id="{517F91A2-36CF-4340-B123-CCA2AF8ECF7E}"/>
              </a:ext>
            </a:extLst>
          </p:cNvPr>
          <p:cNvPicPr>
            <a:picLocks noGrp="1" noChangeAspect="1"/>
          </p:cNvPicPr>
          <p:nvPr>
            <p:ph sz="quarter" idx="15"/>
          </p:nvPr>
        </p:nvPicPr>
        <p:blipFill rotWithShape="1">
          <a:blip r:embed="rId2"/>
          <a:srcRect t="54560" b="846"/>
          <a:stretch/>
        </p:blipFill>
        <p:spPr>
          <a:xfrm>
            <a:off x="304800" y="1809750"/>
            <a:ext cx="4851618" cy="1666358"/>
          </a:xfrm>
        </p:spPr>
      </p:pic>
    </p:spTree>
    <p:extLst>
      <p:ext uri="{BB962C8B-B14F-4D97-AF65-F5344CB8AC3E}">
        <p14:creationId xmlns:p14="http://schemas.microsoft.com/office/powerpoint/2010/main" val="289309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76</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Run Jupyter for Testing Datasets:</a:t>
            </a:r>
            <a:br>
              <a:rPr lang="en-US" dirty="0"/>
            </a:br>
            <a:r>
              <a:rPr lang="en-US" sz="1400" dirty="0"/>
              <a:t>2</a:t>
            </a:r>
            <a:r>
              <a:rPr lang="en-US" sz="1400" baseline="30000" dirty="0"/>
              <a:t>nd</a:t>
            </a:r>
            <a:r>
              <a:rPr lang="en-US" sz="1400" dirty="0"/>
              <a:t> For-Loop (cont.)</a:t>
            </a:r>
            <a:endParaRPr lang="en-US" dirty="0"/>
          </a:p>
        </p:txBody>
      </p:sp>
      <p:sp>
        <p:nvSpPr>
          <p:cNvPr id="13" name="Oval 12">
            <a:extLst>
              <a:ext uri="{FF2B5EF4-FFF2-40B4-BE49-F238E27FC236}">
                <a16:creationId xmlns:a16="http://schemas.microsoft.com/office/drawing/2014/main" id="{D8D672FE-042B-D649-B842-6C27EC8AE746}"/>
              </a:ext>
            </a:extLst>
          </p:cNvPr>
          <p:cNvSpPr/>
          <p:nvPr/>
        </p:nvSpPr>
        <p:spPr>
          <a:xfrm>
            <a:off x="4937760" y="2543181"/>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 name="Rectangle 1">
            <a:extLst>
              <a:ext uri="{FF2B5EF4-FFF2-40B4-BE49-F238E27FC236}">
                <a16:creationId xmlns:a16="http://schemas.microsoft.com/office/drawing/2014/main" id="{E68C291F-D8E9-4442-906D-6DC2DE7234D6}"/>
              </a:ext>
            </a:extLst>
          </p:cNvPr>
          <p:cNvSpPr/>
          <p:nvPr/>
        </p:nvSpPr>
        <p:spPr>
          <a:xfrm>
            <a:off x="5494638" y="1059215"/>
            <a:ext cx="3328087" cy="523220"/>
          </a:xfrm>
          <a:prstGeom prst="rect">
            <a:avLst/>
          </a:prstGeom>
        </p:spPr>
        <p:txBody>
          <a:bodyPr wrap="square">
            <a:spAutoFit/>
          </a:bodyPr>
          <a:lstStyle/>
          <a:p>
            <a:endParaRPr lang="en-US" sz="1400" dirty="0">
              <a:solidFill>
                <a:schemeClr val="accent2"/>
              </a:solidFill>
            </a:endParaRPr>
          </a:p>
          <a:p>
            <a:endParaRPr lang="en-US" sz="1400" dirty="0">
              <a:solidFill>
                <a:schemeClr val="accent2"/>
              </a:solidFill>
            </a:endParaRPr>
          </a:p>
        </p:txBody>
      </p:sp>
      <p:pic>
        <p:nvPicPr>
          <p:cNvPr id="8" name="Content Placeholder 7">
            <a:extLst>
              <a:ext uri="{FF2B5EF4-FFF2-40B4-BE49-F238E27FC236}">
                <a16:creationId xmlns:a16="http://schemas.microsoft.com/office/drawing/2014/main" id="{FB932844-ED24-2C4A-A3BB-C58D1127E38B}"/>
              </a:ext>
            </a:extLst>
          </p:cNvPr>
          <p:cNvPicPr>
            <a:picLocks noGrp="1" noChangeAspect="1"/>
          </p:cNvPicPr>
          <p:nvPr>
            <p:ph sz="quarter" idx="15"/>
          </p:nvPr>
        </p:nvPicPr>
        <p:blipFill rotWithShape="1">
          <a:blip r:embed="rId2"/>
          <a:srcRect t="54560" b="846"/>
          <a:stretch/>
        </p:blipFill>
        <p:spPr>
          <a:xfrm>
            <a:off x="304800" y="1809750"/>
            <a:ext cx="4851618" cy="1666358"/>
          </a:xfrm>
        </p:spPr>
      </p:pic>
      <p:sp>
        <p:nvSpPr>
          <p:cNvPr id="10" name="Content Placeholder 2">
            <a:extLst>
              <a:ext uri="{FF2B5EF4-FFF2-40B4-BE49-F238E27FC236}">
                <a16:creationId xmlns:a16="http://schemas.microsoft.com/office/drawing/2014/main" id="{9850634C-F779-5D48-A725-D5B3467677C7}"/>
              </a:ext>
            </a:extLst>
          </p:cNvPr>
          <p:cNvSpPr txBox="1">
            <a:spLocks/>
          </p:cNvSpPr>
          <p:nvPr/>
        </p:nvSpPr>
        <p:spPr>
          <a:xfrm>
            <a:off x="5583603" y="1200150"/>
            <a:ext cx="3025284" cy="3219390"/>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a:r>
              <a:rPr lang="en-US" dirty="0">
                <a:solidFill>
                  <a:schemeClr val="tx1"/>
                </a:solidFill>
              </a:rPr>
              <a:t>First two loops: </a:t>
            </a:r>
            <a:r>
              <a:rPr lang="en-US" dirty="0"/>
              <a:t>setting up paths &amp; folders and  creating empty variables for the inner-most loop that does all of the calculations</a:t>
            </a:r>
          </a:p>
          <a:p>
            <a:pPr lvl="2"/>
            <a:r>
              <a:rPr lang="en-US" dirty="0">
                <a:solidFill>
                  <a:schemeClr val="tx1"/>
                </a:solidFill>
              </a:rPr>
              <a:t>Inner-loop breaks</a:t>
            </a:r>
            <a:r>
              <a:rPr lang="en-US" dirty="0"/>
              <a:t>, code moves back to the 2</a:t>
            </a:r>
            <a:r>
              <a:rPr lang="en-US" baseline="30000" dirty="0"/>
              <a:t>nd</a:t>
            </a:r>
            <a:r>
              <a:rPr lang="en-US" dirty="0"/>
              <a:t> loops to use next algorithm </a:t>
            </a:r>
            <a:r>
              <a:rPr lang="en-US" dirty="0">
                <a:solidFill>
                  <a:schemeClr val="tx1"/>
                </a:solidFill>
                <a:sym typeface="Wingdings" pitchFamily="2" charset="2"/>
              </a:rPr>
              <a:t></a:t>
            </a:r>
            <a:r>
              <a:rPr lang="en-US" dirty="0">
                <a:sym typeface="Wingdings" pitchFamily="2" charset="2"/>
              </a:rPr>
              <a:t> goes back into inner-most loop again</a:t>
            </a:r>
          </a:p>
          <a:p>
            <a:pPr lvl="2"/>
            <a:r>
              <a:rPr lang="en-US" dirty="0"/>
              <a:t>Create new directories to store new folders specifically for the run on the Test dataset</a:t>
            </a:r>
          </a:p>
        </p:txBody>
      </p:sp>
    </p:spTree>
    <p:extLst>
      <p:ext uri="{BB962C8B-B14F-4D97-AF65-F5344CB8AC3E}">
        <p14:creationId xmlns:p14="http://schemas.microsoft.com/office/powerpoint/2010/main" val="169275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77</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Run Jupyter for Testing Datasets:</a:t>
            </a:r>
            <a:br>
              <a:rPr lang="en-US" dirty="0"/>
            </a:br>
            <a:r>
              <a:rPr lang="en-US" sz="1400" dirty="0"/>
              <a:t>3</a:t>
            </a:r>
            <a:r>
              <a:rPr lang="en-US" sz="1400" baseline="30000" dirty="0"/>
              <a:t>rd</a:t>
            </a:r>
            <a:r>
              <a:rPr lang="en-US" sz="1400" dirty="0"/>
              <a:t> For-Loop</a:t>
            </a:r>
          </a:p>
        </p:txBody>
      </p:sp>
      <p:sp>
        <p:nvSpPr>
          <p:cNvPr id="13" name="Oval 12">
            <a:extLst>
              <a:ext uri="{FF2B5EF4-FFF2-40B4-BE49-F238E27FC236}">
                <a16:creationId xmlns:a16="http://schemas.microsoft.com/office/drawing/2014/main" id="{D8D672FE-042B-D649-B842-6C27EC8AE746}"/>
              </a:ext>
            </a:extLst>
          </p:cNvPr>
          <p:cNvSpPr/>
          <p:nvPr/>
        </p:nvSpPr>
        <p:spPr>
          <a:xfrm>
            <a:off x="4937760" y="2543181"/>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 name="Rectangle 1">
            <a:extLst>
              <a:ext uri="{FF2B5EF4-FFF2-40B4-BE49-F238E27FC236}">
                <a16:creationId xmlns:a16="http://schemas.microsoft.com/office/drawing/2014/main" id="{E68C291F-D8E9-4442-906D-6DC2DE7234D6}"/>
              </a:ext>
            </a:extLst>
          </p:cNvPr>
          <p:cNvSpPr/>
          <p:nvPr/>
        </p:nvSpPr>
        <p:spPr>
          <a:xfrm>
            <a:off x="5494638" y="1059215"/>
            <a:ext cx="3328087" cy="523220"/>
          </a:xfrm>
          <a:prstGeom prst="rect">
            <a:avLst/>
          </a:prstGeom>
        </p:spPr>
        <p:txBody>
          <a:bodyPr wrap="square">
            <a:spAutoFit/>
          </a:bodyPr>
          <a:lstStyle/>
          <a:p>
            <a:endParaRPr lang="en-US" sz="1400" dirty="0">
              <a:solidFill>
                <a:schemeClr val="accent2"/>
              </a:solidFill>
            </a:endParaRPr>
          </a:p>
          <a:p>
            <a:endParaRPr lang="en-US" sz="1400" dirty="0">
              <a:solidFill>
                <a:schemeClr val="accent2"/>
              </a:solidFill>
            </a:endParaRPr>
          </a:p>
        </p:txBody>
      </p:sp>
      <p:sp>
        <p:nvSpPr>
          <p:cNvPr id="10" name="Content Placeholder 2">
            <a:extLst>
              <a:ext uri="{FF2B5EF4-FFF2-40B4-BE49-F238E27FC236}">
                <a16:creationId xmlns:a16="http://schemas.microsoft.com/office/drawing/2014/main" id="{9850634C-F779-5D48-A725-D5B3467677C7}"/>
              </a:ext>
            </a:extLst>
          </p:cNvPr>
          <p:cNvSpPr txBox="1">
            <a:spLocks/>
          </p:cNvSpPr>
          <p:nvPr/>
        </p:nvSpPr>
        <p:spPr>
          <a:xfrm>
            <a:off x="5257800" y="1200150"/>
            <a:ext cx="3564925" cy="3219390"/>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a:r>
              <a:rPr lang="en-US" dirty="0">
                <a:solidFill>
                  <a:schemeClr val="tx1"/>
                </a:solidFill>
              </a:rPr>
              <a:t>3</a:t>
            </a:r>
            <a:r>
              <a:rPr lang="en-US" baseline="30000" dirty="0">
                <a:solidFill>
                  <a:schemeClr val="tx1"/>
                </a:solidFill>
              </a:rPr>
              <a:t>rd</a:t>
            </a:r>
            <a:r>
              <a:rPr lang="en-US" dirty="0">
                <a:solidFill>
                  <a:schemeClr val="tx1"/>
                </a:solidFill>
              </a:rPr>
              <a:t> (inner-most for-loop) iterates through all CVs to:</a:t>
            </a:r>
          </a:p>
          <a:p>
            <a:pPr lvl="3"/>
            <a:r>
              <a:rPr lang="en-US" dirty="0"/>
              <a:t>Load correct model</a:t>
            </a:r>
          </a:p>
          <a:p>
            <a:pPr lvl="3"/>
            <a:r>
              <a:rPr lang="en-US" dirty="0"/>
              <a:t>Load train/test sets to create test/train x and y variables</a:t>
            </a:r>
          </a:p>
          <a:p>
            <a:pPr lvl="3"/>
            <a:r>
              <a:rPr lang="en-US" dirty="0"/>
              <a:t>Create Explainer object</a:t>
            </a:r>
          </a:p>
          <a:p>
            <a:pPr lvl="3"/>
            <a:r>
              <a:rPr lang="en-US" dirty="0"/>
              <a:t>Generate SHAP values</a:t>
            </a:r>
          </a:p>
          <a:p>
            <a:pPr lvl="3"/>
            <a:r>
              <a:rPr lang="en-US" dirty="0"/>
              <a:t>Save SHAP figures</a:t>
            </a:r>
          </a:p>
          <a:p>
            <a:pPr lvl="3"/>
            <a:r>
              <a:rPr lang="en-US" dirty="0"/>
              <a:t>Save SHAP feature importance csv files for each model per CV</a:t>
            </a:r>
          </a:p>
          <a:p>
            <a:pPr lvl="3"/>
            <a:r>
              <a:rPr lang="en-US" dirty="0"/>
              <a:t>Save/Display SHAP force plots if user-specified</a:t>
            </a:r>
          </a:p>
          <a:p>
            <a:pPr lvl="3"/>
            <a:endParaRPr lang="en-US" dirty="0"/>
          </a:p>
        </p:txBody>
      </p:sp>
      <p:pic>
        <p:nvPicPr>
          <p:cNvPr id="7" name="Picture 6">
            <a:extLst>
              <a:ext uri="{FF2B5EF4-FFF2-40B4-BE49-F238E27FC236}">
                <a16:creationId xmlns:a16="http://schemas.microsoft.com/office/drawing/2014/main" id="{7C8F574A-C57C-E64F-8DA9-D85FD06AAF27}"/>
              </a:ext>
            </a:extLst>
          </p:cNvPr>
          <p:cNvPicPr>
            <a:picLocks noChangeAspect="1"/>
          </p:cNvPicPr>
          <p:nvPr/>
        </p:nvPicPr>
        <p:blipFill>
          <a:blip r:embed="rId2"/>
          <a:stretch>
            <a:fillRect/>
          </a:stretch>
        </p:blipFill>
        <p:spPr>
          <a:xfrm>
            <a:off x="298076" y="1169257"/>
            <a:ext cx="4430843" cy="3125718"/>
          </a:xfrm>
          <a:prstGeom prst="rect">
            <a:avLst/>
          </a:prstGeom>
        </p:spPr>
      </p:pic>
    </p:spTree>
    <p:extLst>
      <p:ext uri="{BB962C8B-B14F-4D97-AF65-F5344CB8AC3E}">
        <p14:creationId xmlns:p14="http://schemas.microsoft.com/office/powerpoint/2010/main" val="3367058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230FFD-0F7F-8D48-A38E-35DFB1583AB4}"/>
              </a:ext>
            </a:extLst>
          </p:cNvPr>
          <p:cNvPicPr>
            <a:picLocks noChangeAspect="1"/>
          </p:cNvPicPr>
          <p:nvPr/>
        </p:nvPicPr>
        <p:blipFill>
          <a:blip r:embed="rId2"/>
          <a:stretch>
            <a:fillRect/>
          </a:stretch>
        </p:blipFill>
        <p:spPr>
          <a:xfrm>
            <a:off x="148743" y="1355648"/>
            <a:ext cx="4703457" cy="1768922"/>
          </a:xfrm>
          <a:prstGeom prst="rect">
            <a:avLst/>
          </a:prstGeom>
        </p:spPr>
      </p:pic>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78</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a:xfrm>
            <a:off x="630936" y="0"/>
            <a:ext cx="7891272" cy="946216"/>
          </a:xfrm>
        </p:spPr>
        <p:txBody>
          <a:bodyPr/>
          <a:lstStyle/>
          <a:p>
            <a:r>
              <a:rPr lang="en-US" dirty="0"/>
              <a:t>Run Jupyter for Testing Datasets:</a:t>
            </a:r>
            <a:br>
              <a:rPr lang="en-US" dirty="0"/>
            </a:br>
            <a:r>
              <a:rPr lang="en-US" sz="1400" dirty="0"/>
              <a:t>3</a:t>
            </a:r>
            <a:r>
              <a:rPr lang="en-US" sz="1400" baseline="30000" dirty="0"/>
              <a:t>rd</a:t>
            </a:r>
            <a:r>
              <a:rPr lang="en-US" sz="1400" dirty="0"/>
              <a:t> For-Loop (cont.)</a:t>
            </a:r>
            <a:endParaRPr lang="en-US" dirty="0"/>
          </a:p>
        </p:txBody>
      </p:sp>
      <p:sp>
        <p:nvSpPr>
          <p:cNvPr id="2" name="Rectangle 1">
            <a:extLst>
              <a:ext uri="{FF2B5EF4-FFF2-40B4-BE49-F238E27FC236}">
                <a16:creationId xmlns:a16="http://schemas.microsoft.com/office/drawing/2014/main" id="{E68C291F-D8E9-4442-906D-6DC2DE7234D6}"/>
              </a:ext>
            </a:extLst>
          </p:cNvPr>
          <p:cNvSpPr/>
          <p:nvPr/>
        </p:nvSpPr>
        <p:spPr>
          <a:xfrm>
            <a:off x="5494638" y="1059215"/>
            <a:ext cx="3328087" cy="523220"/>
          </a:xfrm>
          <a:prstGeom prst="rect">
            <a:avLst/>
          </a:prstGeom>
        </p:spPr>
        <p:txBody>
          <a:bodyPr wrap="square">
            <a:spAutoFit/>
          </a:bodyPr>
          <a:lstStyle/>
          <a:p>
            <a:endParaRPr lang="en-US" sz="1400" dirty="0">
              <a:solidFill>
                <a:schemeClr val="accent2"/>
              </a:solidFill>
            </a:endParaRPr>
          </a:p>
          <a:p>
            <a:endParaRPr lang="en-US" sz="1400" dirty="0">
              <a:solidFill>
                <a:schemeClr val="accent2"/>
              </a:solidFill>
            </a:endParaRPr>
          </a:p>
        </p:txBody>
      </p:sp>
      <p:cxnSp>
        <p:nvCxnSpPr>
          <p:cNvPr id="23" name="Straight Arrow Connector 22">
            <a:extLst>
              <a:ext uri="{FF2B5EF4-FFF2-40B4-BE49-F238E27FC236}">
                <a16:creationId xmlns:a16="http://schemas.microsoft.com/office/drawing/2014/main" id="{11FBF2D3-4D76-1E49-B701-78AA67B3EE58}"/>
              </a:ext>
            </a:extLst>
          </p:cNvPr>
          <p:cNvCxnSpPr>
            <a:cxnSpLocks/>
          </p:cNvCxnSpPr>
          <p:nvPr/>
        </p:nvCxnSpPr>
        <p:spPr>
          <a:xfrm>
            <a:off x="4989610" y="2029936"/>
            <a:ext cx="446773"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85B49F0-0F8D-0C4D-8D52-CEB6D0EA519D}"/>
              </a:ext>
            </a:extLst>
          </p:cNvPr>
          <p:cNvSpPr txBox="1"/>
          <p:nvPr/>
        </p:nvSpPr>
        <p:spPr>
          <a:xfrm>
            <a:off x="5051639" y="1722159"/>
            <a:ext cx="284052" cy="307777"/>
          </a:xfrm>
          <a:prstGeom prst="rect">
            <a:avLst/>
          </a:prstGeom>
          <a:noFill/>
        </p:spPr>
        <p:txBody>
          <a:bodyPr wrap="none" rtlCol="0">
            <a:spAutoFit/>
          </a:bodyPr>
          <a:lstStyle/>
          <a:p>
            <a:pPr algn="l"/>
            <a:r>
              <a:rPr lang="en-US" sz="1400" b="1" dirty="0"/>
              <a:t>1</a:t>
            </a:r>
          </a:p>
        </p:txBody>
      </p:sp>
      <p:sp>
        <p:nvSpPr>
          <p:cNvPr id="24" name="Content Placeholder 2">
            <a:extLst>
              <a:ext uri="{FF2B5EF4-FFF2-40B4-BE49-F238E27FC236}">
                <a16:creationId xmlns:a16="http://schemas.microsoft.com/office/drawing/2014/main" id="{A8CE669B-6472-1943-AF5A-57B1CC69781C}"/>
              </a:ext>
            </a:extLst>
          </p:cNvPr>
          <p:cNvSpPr txBox="1">
            <a:spLocks/>
          </p:cNvSpPr>
          <p:nvPr/>
        </p:nvSpPr>
        <p:spPr>
          <a:xfrm>
            <a:off x="5397719" y="1088882"/>
            <a:ext cx="3670081" cy="3464067"/>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a:r>
              <a:rPr lang="en-US" dirty="0"/>
              <a:t>Save all SHAP values in a master list for each trained model</a:t>
            </a:r>
          </a:p>
          <a:p>
            <a:pPr lvl="2"/>
            <a:r>
              <a:rPr lang="en-US" dirty="0"/>
              <a:t>Parameters passed for the function are:</a:t>
            </a:r>
          </a:p>
          <a:p>
            <a:pPr lvl="3"/>
            <a:r>
              <a:rPr lang="en-US" dirty="0"/>
              <a:t>Abbrev</a:t>
            </a:r>
          </a:p>
          <a:p>
            <a:pPr lvl="3"/>
            <a:r>
              <a:rPr lang="en-US" dirty="0"/>
              <a:t>Shap_values</a:t>
            </a:r>
          </a:p>
          <a:p>
            <a:pPr lvl="3"/>
            <a:r>
              <a:rPr lang="en-US" dirty="0"/>
              <a:t>Shap_means</a:t>
            </a:r>
          </a:p>
          <a:p>
            <a:pPr lvl="3"/>
            <a:r>
              <a:rPr lang="en-US" dirty="0"/>
              <a:t>Original dataset feature names</a:t>
            </a:r>
          </a:p>
          <a:p>
            <a:pPr lvl="3"/>
            <a:r>
              <a:rPr lang="en-US" dirty="0"/>
              <a:t>String datatype to identify datasets with keyword ‘Test’</a:t>
            </a:r>
          </a:p>
          <a:p>
            <a:pPr lvl="3"/>
            <a:r>
              <a:rPr lang="en-US" dirty="0"/>
              <a:t>Analyzed dataset you are in (‘each’ variable)</a:t>
            </a:r>
          </a:p>
          <a:p>
            <a:pPr lvl="2"/>
            <a:endParaRPr lang="en-US" dirty="0"/>
          </a:p>
        </p:txBody>
      </p:sp>
      <p:sp>
        <p:nvSpPr>
          <p:cNvPr id="26" name="TextBox 25">
            <a:extLst>
              <a:ext uri="{FF2B5EF4-FFF2-40B4-BE49-F238E27FC236}">
                <a16:creationId xmlns:a16="http://schemas.microsoft.com/office/drawing/2014/main" id="{07E84F94-C93C-DF41-9E5B-D0B20281E3D4}"/>
              </a:ext>
            </a:extLst>
          </p:cNvPr>
          <p:cNvSpPr txBox="1"/>
          <p:nvPr/>
        </p:nvSpPr>
        <p:spPr>
          <a:xfrm>
            <a:off x="148743" y="1945437"/>
            <a:ext cx="4703457" cy="273974"/>
          </a:xfrm>
          <a:prstGeom prst="rect">
            <a:avLst/>
          </a:prstGeom>
          <a:noFill/>
          <a:ln w="19050">
            <a:solidFill>
              <a:srgbClr val="FF0000"/>
            </a:solidFill>
          </a:ln>
        </p:spPr>
        <p:txBody>
          <a:bodyPr wrap="square" rtlCol="0">
            <a:spAutoFit/>
          </a:bodyPr>
          <a:lstStyle/>
          <a:p>
            <a:pPr algn="l"/>
            <a:endParaRPr lang="en-US" sz="1400" dirty="0">
              <a:solidFill>
                <a:schemeClr val="accent2"/>
              </a:solidFill>
            </a:endParaRPr>
          </a:p>
        </p:txBody>
      </p:sp>
      <p:sp>
        <p:nvSpPr>
          <p:cNvPr id="5" name="TextBox 4">
            <a:extLst>
              <a:ext uri="{FF2B5EF4-FFF2-40B4-BE49-F238E27FC236}">
                <a16:creationId xmlns:a16="http://schemas.microsoft.com/office/drawing/2014/main" id="{0533DA48-A535-7445-9E51-CFE04171B34F}"/>
              </a:ext>
            </a:extLst>
          </p:cNvPr>
          <p:cNvSpPr txBox="1"/>
          <p:nvPr/>
        </p:nvSpPr>
        <p:spPr>
          <a:xfrm>
            <a:off x="148743" y="3231727"/>
            <a:ext cx="4442085" cy="523220"/>
          </a:xfrm>
          <a:prstGeom prst="rect">
            <a:avLst/>
          </a:prstGeom>
          <a:noFill/>
        </p:spPr>
        <p:txBody>
          <a:bodyPr wrap="square" rtlCol="0">
            <a:spAutoFit/>
          </a:bodyPr>
          <a:lstStyle/>
          <a:p>
            <a:pPr algn="l"/>
            <a:r>
              <a:rPr lang="en-US" sz="1400" i="1" dirty="0">
                <a:solidFill>
                  <a:schemeClr val="accent2"/>
                </a:solidFill>
              </a:rPr>
              <a:t>Done in 3</a:t>
            </a:r>
            <a:r>
              <a:rPr lang="en-US" sz="1400" i="1" baseline="30000" dirty="0">
                <a:solidFill>
                  <a:schemeClr val="accent2"/>
                </a:solidFill>
              </a:rPr>
              <a:t>rd</a:t>
            </a:r>
            <a:r>
              <a:rPr lang="en-US" sz="1400" i="1" dirty="0">
                <a:solidFill>
                  <a:schemeClr val="accent2"/>
                </a:solidFill>
              </a:rPr>
              <a:t> loop after saving SHAP feature importance values and force plots</a:t>
            </a:r>
          </a:p>
        </p:txBody>
      </p:sp>
    </p:spTree>
    <p:extLst>
      <p:ext uri="{BB962C8B-B14F-4D97-AF65-F5344CB8AC3E}">
        <p14:creationId xmlns:p14="http://schemas.microsoft.com/office/powerpoint/2010/main" val="169347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B0EC6D9-2901-BD4F-AA4A-BFCF470A89E9}"/>
              </a:ext>
            </a:extLst>
          </p:cNvPr>
          <p:cNvPicPr>
            <a:picLocks noGrp="1" noChangeAspect="1"/>
          </p:cNvPicPr>
          <p:nvPr>
            <p:ph sz="quarter" idx="15"/>
          </p:nvPr>
        </p:nvPicPr>
        <p:blipFill>
          <a:blip r:embed="rId2"/>
          <a:stretch>
            <a:fillRect/>
          </a:stretch>
        </p:blipFill>
        <p:spPr>
          <a:xfrm>
            <a:off x="3586066" y="1176654"/>
            <a:ext cx="4317699" cy="1335546"/>
          </a:xfrm>
        </p:spPr>
      </p:pic>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79</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Run Jupyter for Testing Datasets:</a:t>
            </a:r>
            <a:br>
              <a:rPr lang="en-US" dirty="0"/>
            </a:br>
            <a:r>
              <a:rPr lang="en-US" sz="1400" dirty="0"/>
              <a:t>3</a:t>
            </a:r>
            <a:r>
              <a:rPr lang="en-US" sz="1400" baseline="30000" dirty="0"/>
              <a:t>rd</a:t>
            </a:r>
            <a:r>
              <a:rPr lang="en-US" sz="1400" dirty="0"/>
              <a:t> For-Loop (cont.)</a:t>
            </a:r>
            <a:endParaRPr lang="en-US" sz="1600" dirty="0"/>
          </a:p>
        </p:txBody>
      </p:sp>
      <p:sp>
        <p:nvSpPr>
          <p:cNvPr id="13" name="Oval 12">
            <a:extLst>
              <a:ext uri="{FF2B5EF4-FFF2-40B4-BE49-F238E27FC236}">
                <a16:creationId xmlns:a16="http://schemas.microsoft.com/office/drawing/2014/main" id="{D8D672FE-042B-D649-B842-6C27EC8AE746}"/>
              </a:ext>
            </a:extLst>
          </p:cNvPr>
          <p:cNvSpPr/>
          <p:nvPr/>
        </p:nvSpPr>
        <p:spPr>
          <a:xfrm>
            <a:off x="4937760" y="2543181"/>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pic>
        <p:nvPicPr>
          <p:cNvPr id="18" name="Picture 17">
            <a:extLst>
              <a:ext uri="{FF2B5EF4-FFF2-40B4-BE49-F238E27FC236}">
                <a16:creationId xmlns:a16="http://schemas.microsoft.com/office/drawing/2014/main" id="{4009ADB8-05B2-DD4C-BF34-0BA778A05BE6}"/>
              </a:ext>
            </a:extLst>
          </p:cNvPr>
          <p:cNvPicPr>
            <a:picLocks noChangeAspect="1"/>
          </p:cNvPicPr>
          <p:nvPr/>
        </p:nvPicPr>
        <p:blipFill>
          <a:blip r:embed="rId3"/>
          <a:stretch>
            <a:fillRect/>
          </a:stretch>
        </p:blipFill>
        <p:spPr>
          <a:xfrm>
            <a:off x="1628221" y="2897349"/>
            <a:ext cx="6275544" cy="975660"/>
          </a:xfrm>
          <a:prstGeom prst="rect">
            <a:avLst/>
          </a:prstGeom>
        </p:spPr>
      </p:pic>
      <p:cxnSp>
        <p:nvCxnSpPr>
          <p:cNvPr id="27" name="Straight Arrow Connector 26">
            <a:extLst>
              <a:ext uri="{FF2B5EF4-FFF2-40B4-BE49-F238E27FC236}">
                <a16:creationId xmlns:a16="http://schemas.microsoft.com/office/drawing/2014/main" id="{6B58C32C-3646-8040-B59B-57BF7569A090}"/>
              </a:ext>
            </a:extLst>
          </p:cNvPr>
          <p:cNvCxnSpPr>
            <a:cxnSpLocks/>
            <a:stCxn id="8" idx="2"/>
          </p:cNvCxnSpPr>
          <p:nvPr/>
        </p:nvCxnSpPr>
        <p:spPr>
          <a:xfrm>
            <a:off x="5744916" y="2512200"/>
            <a:ext cx="0" cy="36213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F78B4C7-5103-8D4C-A728-87983856CFB2}"/>
              </a:ext>
            </a:extLst>
          </p:cNvPr>
          <p:cNvSpPr txBox="1"/>
          <p:nvPr/>
        </p:nvSpPr>
        <p:spPr>
          <a:xfrm>
            <a:off x="1640253" y="3976024"/>
            <a:ext cx="5686979" cy="523220"/>
          </a:xfrm>
          <a:prstGeom prst="rect">
            <a:avLst/>
          </a:prstGeom>
          <a:noFill/>
        </p:spPr>
        <p:txBody>
          <a:bodyPr wrap="square" rtlCol="0">
            <a:spAutoFit/>
          </a:bodyPr>
          <a:lstStyle/>
          <a:p>
            <a:pPr algn="l"/>
            <a:r>
              <a:rPr lang="en-US" sz="1400" i="1" dirty="0">
                <a:solidFill>
                  <a:schemeClr val="accent2"/>
                </a:solidFill>
              </a:rPr>
              <a:t>This is one trained model with SHAP values from all CVs (0-2) displayed in output cell when running the code</a:t>
            </a:r>
          </a:p>
        </p:txBody>
      </p:sp>
      <p:sp>
        <p:nvSpPr>
          <p:cNvPr id="30" name="Right Brace 29">
            <a:extLst>
              <a:ext uri="{FF2B5EF4-FFF2-40B4-BE49-F238E27FC236}">
                <a16:creationId xmlns:a16="http://schemas.microsoft.com/office/drawing/2014/main" id="{7E43402A-77F4-C84E-B9F4-F29AA55E3DF9}"/>
              </a:ext>
            </a:extLst>
          </p:cNvPr>
          <p:cNvSpPr/>
          <p:nvPr/>
        </p:nvSpPr>
        <p:spPr>
          <a:xfrm>
            <a:off x="7911786" y="2925493"/>
            <a:ext cx="259702" cy="919372"/>
          </a:xfrm>
          <a:prstGeom prst="rightBrace">
            <a:avLst>
              <a:gd name="adj1" fmla="val 21373"/>
              <a:gd name="adj2" fmla="val 50000"/>
            </a:avLst>
          </a:prstGeom>
          <a:ln w="254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5A968109-EDC9-114F-82EF-2138B07EECE3}"/>
              </a:ext>
            </a:extLst>
          </p:cNvPr>
          <p:cNvSpPr txBox="1"/>
          <p:nvPr/>
        </p:nvSpPr>
        <p:spPr>
          <a:xfrm>
            <a:off x="5422481" y="2489200"/>
            <a:ext cx="284052" cy="307777"/>
          </a:xfrm>
          <a:prstGeom prst="rect">
            <a:avLst/>
          </a:prstGeom>
          <a:noFill/>
        </p:spPr>
        <p:txBody>
          <a:bodyPr wrap="none" rtlCol="0">
            <a:spAutoFit/>
          </a:bodyPr>
          <a:lstStyle/>
          <a:p>
            <a:pPr algn="l"/>
            <a:r>
              <a:rPr lang="en-US" sz="1400" b="1" dirty="0"/>
              <a:t>3</a:t>
            </a:r>
          </a:p>
        </p:txBody>
      </p:sp>
      <p:sp>
        <p:nvSpPr>
          <p:cNvPr id="26" name="Right Brace 25">
            <a:extLst>
              <a:ext uri="{FF2B5EF4-FFF2-40B4-BE49-F238E27FC236}">
                <a16:creationId xmlns:a16="http://schemas.microsoft.com/office/drawing/2014/main" id="{ED999998-DD11-684E-A99B-CC2CFBC6C58D}"/>
              </a:ext>
            </a:extLst>
          </p:cNvPr>
          <p:cNvSpPr/>
          <p:nvPr/>
        </p:nvSpPr>
        <p:spPr>
          <a:xfrm rot="10800000">
            <a:off x="1368519" y="2925493"/>
            <a:ext cx="259702" cy="919372"/>
          </a:xfrm>
          <a:prstGeom prst="rightBrace">
            <a:avLst>
              <a:gd name="adj1" fmla="val 21373"/>
              <a:gd name="adj2" fmla="val 50000"/>
            </a:avLst>
          </a:prstGeom>
          <a:ln w="2540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0CBA43A6-75DC-804A-AC61-0DCC61CA7916}"/>
              </a:ext>
            </a:extLst>
          </p:cNvPr>
          <p:cNvSpPr txBox="1"/>
          <p:nvPr/>
        </p:nvSpPr>
        <p:spPr>
          <a:xfrm>
            <a:off x="3586066" y="1721870"/>
            <a:ext cx="4317699" cy="329131"/>
          </a:xfrm>
          <a:prstGeom prst="rect">
            <a:avLst/>
          </a:prstGeom>
          <a:noFill/>
          <a:ln w="19050">
            <a:solidFill>
              <a:schemeClr val="accent1"/>
            </a:solidFill>
          </a:ln>
        </p:spPr>
        <p:txBody>
          <a:bodyPr wrap="square" rtlCol="0">
            <a:spAutoFit/>
          </a:bodyPr>
          <a:lstStyle/>
          <a:p>
            <a:pPr algn="l"/>
            <a:endParaRPr lang="en-US" sz="1400" dirty="0" err="1">
              <a:solidFill>
                <a:schemeClr val="accent2"/>
              </a:solidFill>
            </a:endParaRPr>
          </a:p>
        </p:txBody>
      </p:sp>
      <p:sp>
        <p:nvSpPr>
          <p:cNvPr id="36" name="Content Placeholder 2">
            <a:extLst>
              <a:ext uri="{FF2B5EF4-FFF2-40B4-BE49-F238E27FC236}">
                <a16:creationId xmlns:a16="http://schemas.microsoft.com/office/drawing/2014/main" id="{E33750A5-4E9B-1347-AEC0-8206EBFE0421}"/>
              </a:ext>
            </a:extLst>
          </p:cNvPr>
          <p:cNvSpPr txBox="1">
            <a:spLocks/>
          </p:cNvSpPr>
          <p:nvPr/>
        </p:nvSpPr>
        <p:spPr>
          <a:xfrm>
            <a:off x="457200" y="1264698"/>
            <a:ext cx="2971800" cy="1364631"/>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a:r>
              <a:rPr lang="en-US" dirty="0"/>
              <a:t>Create a new dataframe (similar to a Google Spreadsheet) using the temp [ ] that stores all SHAP values in the order respective to the original headers</a:t>
            </a:r>
          </a:p>
          <a:p>
            <a:pPr lvl="2"/>
            <a:endParaRPr lang="en-US" dirty="0"/>
          </a:p>
        </p:txBody>
      </p:sp>
    </p:spTree>
    <p:extLst>
      <p:ext uri="{BB962C8B-B14F-4D97-AF65-F5344CB8AC3E}">
        <p14:creationId xmlns:p14="http://schemas.microsoft.com/office/powerpoint/2010/main" val="24851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21DF2-2286-1843-A73C-6758646FF742}"/>
              </a:ext>
            </a:extLst>
          </p:cNvPr>
          <p:cNvSpPr>
            <a:spLocks noGrp="1"/>
          </p:cNvSpPr>
          <p:nvPr>
            <p:ph type="title"/>
          </p:nvPr>
        </p:nvSpPr>
        <p:spPr/>
        <p:txBody>
          <a:bodyPr/>
          <a:lstStyle/>
          <a:p>
            <a:r>
              <a:rPr lang="en-US" dirty="0"/>
              <a:t>Get to know Machine Learning! (cont.)</a:t>
            </a:r>
          </a:p>
        </p:txBody>
      </p:sp>
      <p:sp>
        <p:nvSpPr>
          <p:cNvPr id="7" name="Footer Placeholder 6">
            <a:extLst>
              <a:ext uri="{FF2B5EF4-FFF2-40B4-BE49-F238E27FC236}">
                <a16:creationId xmlns:a16="http://schemas.microsoft.com/office/drawing/2014/main" id="{C572B52B-ACED-824F-A020-E8C6C848F020}"/>
              </a:ext>
            </a:extLst>
          </p:cNvPr>
          <p:cNvSpPr>
            <a:spLocks noGrp="1"/>
          </p:cNvSpPr>
          <p:nvPr>
            <p:ph type="ftr" sz="quarter" idx="11"/>
          </p:nvPr>
        </p:nvSpPr>
        <p:spPr/>
        <p:txBody>
          <a:bodyPr/>
          <a:lstStyle/>
          <a:p>
            <a:r>
              <a:rPr lang="en-US" dirty="0" err="1"/>
              <a:t>Urbanowicz</a:t>
            </a:r>
            <a:r>
              <a:rPr lang="en-US" dirty="0"/>
              <a:t>, R. (2022, June 28). </a:t>
            </a:r>
            <a:r>
              <a:rPr lang="en-US" i="1" dirty="0"/>
              <a:t>What is Machine Learning? Demystifying Methods and Application | Cedars-Sinai</a:t>
            </a:r>
            <a:r>
              <a:rPr lang="en-US" dirty="0"/>
              <a:t> [Video]. </a:t>
            </a:r>
            <a:r>
              <a:rPr lang="en-US" dirty="0" err="1"/>
              <a:t>Youtube</a:t>
            </a:r>
            <a:r>
              <a:rPr lang="en-US" dirty="0"/>
              <a:t>. https://</a:t>
            </a:r>
            <a:r>
              <a:rPr lang="en-US" dirty="0" err="1"/>
              <a:t>www.youtube.com</a:t>
            </a:r>
            <a:r>
              <a:rPr lang="en-US" dirty="0"/>
              <a:t>/</a:t>
            </a:r>
            <a:r>
              <a:rPr lang="en-US" dirty="0" err="1"/>
              <a:t>watch?v</a:t>
            </a:r>
            <a:r>
              <a:rPr lang="en-US" dirty="0"/>
              <a:t>=MhK2Jz36T5o&amp;list=PLafPhSv1OSDdG2v8K2EsXPd0V7TTQVnT9</a:t>
            </a:r>
          </a:p>
          <a:p>
            <a:endParaRPr lang="en-US" dirty="0"/>
          </a:p>
        </p:txBody>
      </p:sp>
      <p:sp>
        <p:nvSpPr>
          <p:cNvPr id="8" name="Slide Number Placeholder 7">
            <a:extLst>
              <a:ext uri="{FF2B5EF4-FFF2-40B4-BE49-F238E27FC236}">
                <a16:creationId xmlns:a16="http://schemas.microsoft.com/office/drawing/2014/main" id="{D350B0ED-9F3A-D047-B8ED-1F09B5DFEF95}"/>
              </a:ext>
            </a:extLst>
          </p:cNvPr>
          <p:cNvSpPr>
            <a:spLocks noGrp="1"/>
          </p:cNvSpPr>
          <p:nvPr>
            <p:ph type="sldNum" sz="quarter" idx="12"/>
          </p:nvPr>
        </p:nvSpPr>
        <p:spPr/>
        <p:txBody>
          <a:bodyPr/>
          <a:lstStyle/>
          <a:p>
            <a:fld id="{5339919A-1AF4-8143-B305-C972D12AEE0C}" type="slidenum">
              <a:rPr lang="en-US" smtClean="0"/>
              <a:t>8</a:t>
            </a:fld>
            <a:endParaRPr lang="en-US"/>
          </a:p>
        </p:txBody>
      </p:sp>
      <p:sp>
        <p:nvSpPr>
          <p:cNvPr id="9" name="Content Placeholder 2">
            <a:extLst>
              <a:ext uri="{FF2B5EF4-FFF2-40B4-BE49-F238E27FC236}">
                <a16:creationId xmlns:a16="http://schemas.microsoft.com/office/drawing/2014/main" id="{52586C19-46DB-A745-9050-FC6D82508D92}"/>
              </a:ext>
            </a:extLst>
          </p:cNvPr>
          <p:cNvSpPr>
            <a:spLocks noGrp="1"/>
          </p:cNvSpPr>
          <p:nvPr>
            <p:ph idx="1"/>
          </p:nvPr>
        </p:nvSpPr>
        <p:spPr>
          <a:xfrm>
            <a:off x="990600" y="1483152"/>
            <a:ext cx="3048000" cy="2485389"/>
          </a:xfrm>
        </p:spPr>
        <p:txBody>
          <a:bodyPr/>
          <a:lstStyle/>
          <a:p>
            <a:pPr marL="0" lvl="2" indent="0">
              <a:buNone/>
            </a:pPr>
            <a:r>
              <a:rPr lang="en-US" b="1" dirty="0">
                <a:solidFill>
                  <a:schemeClr val="bg2"/>
                </a:solidFill>
              </a:rPr>
              <a:t>Goals of ML</a:t>
            </a:r>
          </a:p>
          <a:p>
            <a:pPr lvl="3"/>
            <a:r>
              <a:rPr lang="en-US" dirty="0"/>
              <a:t>Discover </a:t>
            </a:r>
            <a:r>
              <a:rPr lang="en-US" dirty="0">
                <a:solidFill>
                  <a:schemeClr val="tx1"/>
                </a:solidFill>
              </a:rPr>
              <a:t>patterns and associations </a:t>
            </a:r>
            <a:r>
              <a:rPr lang="en-US" dirty="0"/>
              <a:t>within the data</a:t>
            </a:r>
          </a:p>
          <a:p>
            <a:pPr lvl="3"/>
            <a:r>
              <a:rPr lang="en-US" dirty="0">
                <a:solidFill>
                  <a:schemeClr val="tx1"/>
                </a:solidFill>
              </a:rPr>
              <a:t>Represent and apply </a:t>
            </a:r>
            <a:r>
              <a:rPr lang="en-US" dirty="0"/>
              <a:t>those patterns as useful generalizations</a:t>
            </a:r>
          </a:p>
          <a:p>
            <a:pPr lvl="3"/>
            <a:r>
              <a:rPr lang="en-US" dirty="0">
                <a:solidFill>
                  <a:schemeClr val="tx1"/>
                </a:solidFill>
              </a:rPr>
              <a:t>Produce a model </a:t>
            </a:r>
            <a:r>
              <a:rPr lang="en-US" dirty="0"/>
              <a:t>that can make predictions with a level of accuracy</a:t>
            </a:r>
          </a:p>
        </p:txBody>
      </p:sp>
      <p:sp>
        <p:nvSpPr>
          <p:cNvPr id="12" name="Content Placeholder 2">
            <a:extLst>
              <a:ext uri="{FF2B5EF4-FFF2-40B4-BE49-F238E27FC236}">
                <a16:creationId xmlns:a16="http://schemas.microsoft.com/office/drawing/2014/main" id="{8E07863D-8863-FD48-9916-262D6FD6159B}"/>
              </a:ext>
            </a:extLst>
          </p:cNvPr>
          <p:cNvSpPr txBox="1">
            <a:spLocks/>
          </p:cNvSpPr>
          <p:nvPr/>
        </p:nvSpPr>
        <p:spPr>
          <a:xfrm>
            <a:off x="4572000" y="1422231"/>
            <a:ext cx="3810000" cy="2799140"/>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Font typeface="Arial" panose="020B0604020202020204" pitchFamily="34" charset="0"/>
              <a:buNone/>
            </a:pPr>
            <a:r>
              <a:rPr lang="en-US" b="1" dirty="0">
                <a:solidFill>
                  <a:schemeClr val="bg2"/>
                </a:solidFill>
              </a:rPr>
              <a:t>Application: ML Goals Using Biomedical/Clinical Data</a:t>
            </a:r>
          </a:p>
          <a:p>
            <a:pPr lvl="3"/>
            <a:r>
              <a:rPr lang="en-US" dirty="0">
                <a:solidFill>
                  <a:schemeClr val="tx1"/>
                </a:solidFill>
              </a:rPr>
              <a:t>Identify risk factors &amp; biomarkers of health outcomes</a:t>
            </a:r>
          </a:p>
          <a:p>
            <a:pPr lvl="4"/>
            <a:r>
              <a:rPr lang="en-US" sz="1200" dirty="0"/>
              <a:t>Personalized medicine</a:t>
            </a:r>
          </a:p>
          <a:p>
            <a:pPr lvl="4"/>
            <a:r>
              <a:rPr lang="en-US" sz="1200" dirty="0"/>
              <a:t>Diagnosis </a:t>
            </a:r>
            <a:r>
              <a:rPr lang="en-US" sz="1200" dirty="0">
                <a:sym typeface="Wingdings" pitchFamily="2" charset="2"/>
              </a:rPr>
              <a:t> Outcome prediction</a:t>
            </a:r>
          </a:p>
          <a:p>
            <a:pPr lvl="3"/>
            <a:r>
              <a:rPr lang="en-US" dirty="0">
                <a:solidFill>
                  <a:schemeClr val="tx1"/>
                </a:solidFill>
                <a:sym typeface="Wingdings" pitchFamily="2" charset="2"/>
              </a:rPr>
              <a:t>Develop prediction models for deployment</a:t>
            </a:r>
          </a:p>
          <a:p>
            <a:pPr lvl="3"/>
            <a:r>
              <a:rPr lang="en-US" dirty="0">
                <a:solidFill>
                  <a:schemeClr val="tx1"/>
                </a:solidFill>
                <a:sym typeface="Wingdings" pitchFamily="2" charset="2"/>
              </a:rPr>
              <a:t>Improve clinical efficiency</a:t>
            </a:r>
          </a:p>
          <a:p>
            <a:pPr lvl="4"/>
            <a:r>
              <a:rPr lang="en-US" sz="1200" dirty="0">
                <a:sym typeface="Wingdings" pitchFamily="2" charset="2"/>
              </a:rPr>
              <a:t>Speed &amp; cost</a:t>
            </a:r>
            <a:endParaRPr lang="en-US" sz="1200" dirty="0"/>
          </a:p>
        </p:txBody>
      </p:sp>
    </p:spTree>
    <p:extLst>
      <p:ext uri="{BB962C8B-B14F-4D97-AF65-F5344CB8AC3E}">
        <p14:creationId xmlns:p14="http://schemas.microsoft.com/office/powerpoint/2010/main" val="219390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80</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Run Jupyter for Testing Datasets:</a:t>
            </a:r>
            <a:br>
              <a:rPr lang="en-US" dirty="0"/>
            </a:br>
            <a:r>
              <a:rPr lang="en-US" sz="1400" dirty="0"/>
              <a:t>3</a:t>
            </a:r>
            <a:r>
              <a:rPr lang="en-US" sz="1400" baseline="30000" dirty="0"/>
              <a:t>rd</a:t>
            </a:r>
            <a:r>
              <a:rPr lang="en-US" sz="1400" dirty="0"/>
              <a:t> For-Loop (cont.)</a:t>
            </a:r>
            <a:endParaRPr lang="en-US" sz="1600" dirty="0"/>
          </a:p>
        </p:txBody>
      </p:sp>
      <p:sp>
        <p:nvSpPr>
          <p:cNvPr id="13" name="Oval 12">
            <a:extLst>
              <a:ext uri="{FF2B5EF4-FFF2-40B4-BE49-F238E27FC236}">
                <a16:creationId xmlns:a16="http://schemas.microsoft.com/office/drawing/2014/main" id="{D8D672FE-042B-D649-B842-6C27EC8AE746}"/>
              </a:ext>
            </a:extLst>
          </p:cNvPr>
          <p:cNvSpPr/>
          <p:nvPr/>
        </p:nvSpPr>
        <p:spPr>
          <a:xfrm>
            <a:off x="5318760" y="2973095"/>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 name="Rectangle 1">
            <a:extLst>
              <a:ext uri="{FF2B5EF4-FFF2-40B4-BE49-F238E27FC236}">
                <a16:creationId xmlns:a16="http://schemas.microsoft.com/office/drawing/2014/main" id="{E68C291F-D8E9-4442-906D-6DC2DE7234D6}"/>
              </a:ext>
            </a:extLst>
          </p:cNvPr>
          <p:cNvSpPr/>
          <p:nvPr/>
        </p:nvSpPr>
        <p:spPr>
          <a:xfrm>
            <a:off x="5494638" y="1059215"/>
            <a:ext cx="3328087" cy="523220"/>
          </a:xfrm>
          <a:prstGeom prst="rect">
            <a:avLst/>
          </a:prstGeom>
        </p:spPr>
        <p:txBody>
          <a:bodyPr wrap="square">
            <a:spAutoFit/>
          </a:bodyPr>
          <a:lstStyle/>
          <a:p>
            <a:endParaRPr lang="en-US" sz="1400" dirty="0">
              <a:solidFill>
                <a:schemeClr val="accent2"/>
              </a:solidFill>
            </a:endParaRPr>
          </a:p>
          <a:p>
            <a:endParaRPr lang="en-US" sz="1400" dirty="0">
              <a:solidFill>
                <a:schemeClr val="accent2"/>
              </a:solidFill>
            </a:endParaRPr>
          </a:p>
        </p:txBody>
      </p:sp>
      <p:cxnSp>
        <p:nvCxnSpPr>
          <p:cNvPr id="33" name="Straight Arrow Connector 32">
            <a:extLst>
              <a:ext uri="{FF2B5EF4-FFF2-40B4-BE49-F238E27FC236}">
                <a16:creationId xmlns:a16="http://schemas.microsoft.com/office/drawing/2014/main" id="{FDE58DE7-30B9-7142-84DB-9315B60846C3}"/>
              </a:ext>
            </a:extLst>
          </p:cNvPr>
          <p:cNvCxnSpPr>
            <a:cxnSpLocks/>
          </p:cNvCxnSpPr>
          <p:nvPr/>
        </p:nvCxnSpPr>
        <p:spPr>
          <a:xfrm>
            <a:off x="6019800" y="2620664"/>
            <a:ext cx="30618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6D23A65-FAC3-2749-95CD-91B13E762E6F}"/>
              </a:ext>
            </a:extLst>
          </p:cNvPr>
          <p:cNvSpPr txBox="1"/>
          <p:nvPr/>
        </p:nvSpPr>
        <p:spPr>
          <a:xfrm>
            <a:off x="6019713" y="2290561"/>
            <a:ext cx="284052" cy="307777"/>
          </a:xfrm>
          <a:prstGeom prst="rect">
            <a:avLst/>
          </a:prstGeom>
          <a:noFill/>
        </p:spPr>
        <p:txBody>
          <a:bodyPr wrap="none" rtlCol="0">
            <a:spAutoFit/>
          </a:bodyPr>
          <a:lstStyle/>
          <a:p>
            <a:pPr algn="l"/>
            <a:r>
              <a:rPr lang="en-US" sz="1400" b="1" dirty="0"/>
              <a:t>4</a:t>
            </a:r>
          </a:p>
        </p:txBody>
      </p:sp>
      <p:pic>
        <p:nvPicPr>
          <p:cNvPr id="19" name="Content Placeholder 7">
            <a:extLst>
              <a:ext uri="{FF2B5EF4-FFF2-40B4-BE49-F238E27FC236}">
                <a16:creationId xmlns:a16="http://schemas.microsoft.com/office/drawing/2014/main" id="{55524011-7D64-4044-88B6-478B8041B010}"/>
              </a:ext>
            </a:extLst>
          </p:cNvPr>
          <p:cNvPicPr>
            <a:picLocks noGrp="1" noChangeAspect="1"/>
          </p:cNvPicPr>
          <p:nvPr>
            <p:ph sz="quarter" idx="15"/>
          </p:nvPr>
        </p:nvPicPr>
        <p:blipFill rotWithShape="1">
          <a:blip r:embed="rId2"/>
          <a:srcRect t="44371" r="22604" b="16456"/>
          <a:stretch/>
        </p:blipFill>
        <p:spPr>
          <a:xfrm>
            <a:off x="762000" y="1901058"/>
            <a:ext cx="5171139" cy="809588"/>
          </a:xfrm>
        </p:spPr>
      </p:pic>
      <p:sp>
        <p:nvSpPr>
          <p:cNvPr id="20" name="TextBox 19">
            <a:extLst>
              <a:ext uri="{FF2B5EF4-FFF2-40B4-BE49-F238E27FC236}">
                <a16:creationId xmlns:a16="http://schemas.microsoft.com/office/drawing/2014/main" id="{C794B85C-9F93-CF4F-AC04-D6AF9809A2A5}"/>
              </a:ext>
            </a:extLst>
          </p:cNvPr>
          <p:cNvSpPr txBox="1"/>
          <p:nvPr/>
        </p:nvSpPr>
        <p:spPr>
          <a:xfrm>
            <a:off x="762000" y="2375651"/>
            <a:ext cx="5171139" cy="329131"/>
          </a:xfrm>
          <a:prstGeom prst="rect">
            <a:avLst/>
          </a:prstGeom>
          <a:noFill/>
          <a:ln w="19050">
            <a:solidFill>
              <a:schemeClr val="accent1"/>
            </a:solidFill>
          </a:ln>
        </p:spPr>
        <p:txBody>
          <a:bodyPr wrap="square" rtlCol="0">
            <a:spAutoFit/>
          </a:bodyPr>
          <a:lstStyle/>
          <a:p>
            <a:pPr algn="l"/>
            <a:endParaRPr lang="en-US" sz="1400" dirty="0" err="1">
              <a:solidFill>
                <a:schemeClr val="accent2"/>
              </a:solidFill>
            </a:endParaRPr>
          </a:p>
        </p:txBody>
      </p:sp>
      <p:pic>
        <p:nvPicPr>
          <p:cNvPr id="7" name="Picture 6">
            <a:extLst>
              <a:ext uri="{FF2B5EF4-FFF2-40B4-BE49-F238E27FC236}">
                <a16:creationId xmlns:a16="http://schemas.microsoft.com/office/drawing/2014/main" id="{F9ED7DE2-821F-6C47-B60E-1A5204714BCC}"/>
              </a:ext>
            </a:extLst>
          </p:cNvPr>
          <p:cNvPicPr>
            <a:picLocks noChangeAspect="1"/>
          </p:cNvPicPr>
          <p:nvPr/>
        </p:nvPicPr>
        <p:blipFill>
          <a:blip r:embed="rId3"/>
          <a:stretch>
            <a:fillRect/>
          </a:stretch>
        </p:blipFill>
        <p:spPr>
          <a:xfrm>
            <a:off x="6554585" y="2140097"/>
            <a:ext cx="1600200" cy="659342"/>
          </a:xfrm>
          <a:prstGeom prst="rect">
            <a:avLst/>
          </a:prstGeom>
        </p:spPr>
      </p:pic>
      <p:sp>
        <p:nvSpPr>
          <p:cNvPr id="23" name="Content Placeholder 2">
            <a:extLst>
              <a:ext uri="{FF2B5EF4-FFF2-40B4-BE49-F238E27FC236}">
                <a16:creationId xmlns:a16="http://schemas.microsoft.com/office/drawing/2014/main" id="{76BA54DC-1803-9146-93AE-B88279423681}"/>
              </a:ext>
            </a:extLst>
          </p:cNvPr>
          <p:cNvSpPr txBox="1">
            <a:spLocks/>
          </p:cNvSpPr>
          <p:nvPr/>
        </p:nvSpPr>
        <p:spPr>
          <a:xfrm>
            <a:off x="762000" y="2876550"/>
            <a:ext cx="6248400" cy="1189545"/>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a:r>
              <a:rPr lang="en-US" dirty="0"/>
              <a:t>Create a path variable to use as an “address” to tell the code to store the new file in a specific folder</a:t>
            </a:r>
          </a:p>
          <a:p>
            <a:pPr lvl="2"/>
            <a:r>
              <a:rPr lang="en-US" dirty="0"/>
              <a:t>This is done for each trained model for all CVs and should look like a table </a:t>
            </a:r>
          </a:p>
        </p:txBody>
      </p:sp>
    </p:spTree>
    <p:extLst>
      <p:ext uri="{BB962C8B-B14F-4D97-AF65-F5344CB8AC3E}">
        <p14:creationId xmlns:p14="http://schemas.microsoft.com/office/powerpoint/2010/main" val="392571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B0EC6D9-2901-BD4F-AA4A-BFCF470A89E9}"/>
              </a:ext>
            </a:extLst>
          </p:cNvPr>
          <p:cNvPicPr>
            <a:picLocks noGrp="1" noChangeAspect="1"/>
          </p:cNvPicPr>
          <p:nvPr>
            <p:ph sz="quarter" idx="15"/>
          </p:nvPr>
        </p:nvPicPr>
        <p:blipFill>
          <a:blip r:embed="rId2"/>
          <a:stretch>
            <a:fillRect/>
          </a:stretch>
        </p:blipFill>
        <p:spPr>
          <a:xfrm>
            <a:off x="304800" y="1885950"/>
            <a:ext cx="4873955" cy="1507607"/>
          </a:xfrm>
        </p:spPr>
      </p:pic>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81</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Run Jupyter for Testing Datasets:</a:t>
            </a:r>
            <a:br>
              <a:rPr lang="en-US" dirty="0"/>
            </a:br>
            <a:r>
              <a:rPr lang="en-US" sz="1400" dirty="0"/>
              <a:t>3</a:t>
            </a:r>
            <a:r>
              <a:rPr lang="en-US" sz="1400" baseline="30000" dirty="0"/>
              <a:t>rd</a:t>
            </a:r>
            <a:r>
              <a:rPr lang="en-US" sz="1400" dirty="0"/>
              <a:t> For-Loop (cont.)</a:t>
            </a:r>
            <a:endParaRPr lang="en-US" dirty="0"/>
          </a:p>
        </p:txBody>
      </p:sp>
      <p:sp>
        <p:nvSpPr>
          <p:cNvPr id="2" name="Rectangle 1">
            <a:extLst>
              <a:ext uri="{FF2B5EF4-FFF2-40B4-BE49-F238E27FC236}">
                <a16:creationId xmlns:a16="http://schemas.microsoft.com/office/drawing/2014/main" id="{E68C291F-D8E9-4442-906D-6DC2DE7234D6}"/>
              </a:ext>
            </a:extLst>
          </p:cNvPr>
          <p:cNvSpPr/>
          <p:nvPr/>
        </p:nvSpPr>
        <p:spPr>
          <a:xfrm>
            <a:off x="5597414" y="1909592"/>
            <a:ext cx="3328087" cy="523220"/>
          </a:xfrm>
          <a:prstGeom prst="rect">
            <a:avLst/>
          </a:prstGeom>
        </p:spPr>
        <p:txBody>
          <a:bodyPr wrap="square">
            <a:spAutoFit/>
          </a:bodyPr>
          <a:lstStyle/>
          <a:p>
            <a:endParaRPr lang="en-US" sz="1400" dirty="0">
              <a:solidFill>
                <a:schemeClr val="accent2"/>
              </a:solidFill>
            </a:endParaRPr>
          </a:p>
          <a:p>
            <a:endParaRPr lang="en-US" sz="1400" dirty="0">
              <a:solidFill>
                <a:schemeClr val="accent2"/>
              </a:solidFill>
            </a:endParaRPr>
          </a:p>
        </p:txBody>
      </p:sp>
      <p:cxnSp>
        <p:nvCxnSpPr>
          <p:cNvPr id="25" name="Straight Arrow Connector 24">
            <a:extLst>
              <a:ext uri="{FF2B5EF4-FFF2-40B4-BE49-F238E27FC236}">
                <a16:creationId xmlns:a16="http://schemas.microsoft.com/office/drawing/2014/main" id="{4164CC01-4EBC-B94B-BC64-A6B08E8A858D}"/>
              </a:ext>
            </a:extLst>
          </p:cNvPr>
          <p:cNvCxnSpPr>
            <a:cxnSpLocks/>
          </p:cNvCxnSpPr>
          <p:nvPr/>
        </p:nvCxnSpPr>
        <p:spPr>
          <a:xfrm flipH="1" flipV="1">
            <a:off x="5363077" y="2366827"/>
            <a:ext cx="967577" cy="768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5FF371A-3449-3A4C-9C95-2A2B56B0BE6B}"/>
              </a:ext>
            </a:extLst>
          </p:cNvPr>
          <p:cNvSpPr txBox="1"/>
          <p:nvPr/>
        </p:nvSpPr>
        <p:spPr>
          <a:xfrm>
            <a:off x="5704840" y="2066737"/>
            <a:ext cx="284052" cy="307777"/>
          </a:xfrm>
          <a:prstGeom prst="rect">
            <a:avLst/>
          </a:prstGeom>
          <a:noFill/>
        </p:spPr>
        <p:txBody>
          <a:bodyPr wrap="none" rtlCol="0">
            <a:spAutoFit/>
          </a:bodyPr>
          <a:lstStyle/>
          <a:p>
            <a:pPr algn="l"/>
            <a:r>
              <a:rPr lang="en-US" sz="1400" b="1" dirty="0"/>
              <a:t>2</a:t>
            </a:r>
          </a:p>
        </p:txBody>
      </p:sp>
      <p:sp>
        <p:nvSpPr>
          <p:cNvPr id="24" name="TextBox 23">
            <a:extLst>
              <a:ext uri="{FF2B5EF4-FFF2-40B4-BE49-F238E27FC236}">
                <a16:creationId xmlns:a16="http://schemas.microsoft.com/office/drawing/2014/main" id="{A5A05FE4-1EF1-2D4E-BC84-7D315C030988}"/>
              </a:ext>
            </a:extLst>
          </p:cNvPr>
          <p:cNvSpPr txBox="1"/>
          <p:nvPr/>
        </p:nvSpPr>
        <p:spPr>
          <a:xfrm>
            <a:off x="317734" y="2103834"/>
            <a:ext cx="4873955" cy="523220"/>
          </a:xfrm>
          <a:prstGeom prst="rect">
            <a:avLst/>
          </a:prstGeom>
          <a:noFill/>
          <a:ln w="19050">
            <a:solidFill>
              <a:schemeClr val="accent1"/>
            </a:solidFill>
          </a:ln>
        </p:spPr>
        <p:txBody>
          <a:bodyPr wrap="square" rtlCol="0">
            <a:spAutoFit/>
          </a:bodyPr>
          <a:lstStyle/>
          <a:p>
            <a:pPr algn="l"/>
            <a:endParaRPr lang="en-US" sz="1400" dirty="0">
              <a:solidFill>
                <a:schemeClr val="accent2"/>
              </a:solidFill>
            </a:endParaRPr>
          </a:p>
          <a:p>
            <a:pPr algn="l"/>
            <a:endParaRPr lang="en-US" sz="1400" dirty="0" err="1">
              <a:solidFill>
                <a:schemeClr val="accent2"/>
              </a:solidFill>
            </a:endParaRPr>
          </a:p>
        </p:txBody>
      </p:sp>
      <p:sp>
        <p:nvSpPr>
          <p:cNvPr id="26" name="Content Placeholder 2">
            <a:extLst>
              <a:ext uri="{FF2B5EF4-FFF2-40B4-BE49-F238E27FC236}">
                <a16:creationId xmlns:a16="http://schemas.microsoft.com/office/drawing/2014/main" id="{0D9CE3D6-897D-584A-98A2-2ECF095DE2F7}"/>
              </a:ext>
            </a:extLst>
          </p:cNvPr>
          <p:cNvSpPr txBox="1">
            <a:spLocks/>
          </p:cNvSpPr>
          <p:nvPr/>
        </p:nvSpPr>
        <p:spPr>
          <a:xfrm>
            <a:off x="6407551" y="1237682"/>
            <a:ext cx="2417877" cy="3010468"/>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a:r>
              <a:rPr lang="en-US" dirty="0"/>
              <a:t>Returns appended </a:t>
            </a:r>
            <a:r>
              <a:rPr lang="en-US" dirty="0">
                <a:solidFill>
                  <a:schemeClr val="tx1"/>
                </a:solidFill>
              </a:rPr>
              <a:t>‘temp_list’</a:t>
            </a:r>
            <a:r>
              <a:rPr lang="en-US" dirty="0"/>
              <a:t> that stores all features from original dataset &amp; testing dataset with respective SHAP values...</a:t>
            </a:r>
          </a:p>
          <a:p>
            <a:pPr lvl="2"/>
            <a:r>
              <a:rPr lang="en-US" dirty="0"/>
              <a:t>Temporary list called </a:t>
            </a:r>
            <a:r>
              <a:rPr lang="en-US" dirty="0">
                <a:solidFill>
                  <a:schemeClr val="tx1"/>
                </a:solidFill>
              </a:rPr>
              <a:t>‘</a:t>
            </a:r>
            <a:r>
              <a:rPr lang="en-US" dirty="0" err="1">
                <a:solidFill>
                  <a:schemeClr val="tx1"/>
                </a:solidFill>
              </a:rPr>
              <a:t>FI_all</a:t>
            </a:r>
            <a:r>
              <a:rPr lang="en-US" dirty="0">
                <a:solidFill>
                  <a:schemeClr val="tx1"/>
                </a:solidFill>
              </a:rPr>
              <a:t> [ ]’ </a:t>
            </a:r>
            <a:r>
              <a:rPr lang="en-US" dirty="0"/>
              <a:t>serves as a disposable empty list which saves the returned list from </a:t>
            </a:r>
            <a:r>
              <a:rPr lang="en-US" dirty="0">
                <a:solidFill>
                  <a:schemeClr val="tx1"/>
                </a:solidFill>
              </a:rPr>
              <a:t>‘save_shap()’</a:t>
            </a:r>
          </a:p>
          <a:p>
            <a:pPr lvl="2"/>
            <a:endParaRPr lang="en-US" dirty="0"/>
          </a:p>
        </p:txBody>
      </p:sp>
    </p:spTree>
    <p:extLst>
      <p:ext uri="{BB962C8B-B14F-4D97-AF65-F5344CB8AC3E}">
        <p14:creationId xmlns:p14="http://schemas.microsoft.com/office/powerpoint/2010/main" val="315164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82</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End of Run Jupyter for Testing Datasets:</a:t>
            </a:r>
            <a:br>
              <a:rPr lang="en-US" dirty="0"/>
            </a:br>
            <a:r>
              <a:rPr lang="en-US" sz="1400" dirty="0"/>
              <a:t>Example of SHAP Master List Output</a:t>
            </a:r>
          </a:p>
        </p:txBody>
      </p:sp>
      <p:sp>
        <p:nvSpPr>
          <p:cNvPr id="2" name="Rectangle 1">
            <a:extLst>
              <a:ext uri="{FF2B5EF4-FFF2-40B4-BE49-F238E27FC236}">
                <a16:creationId xmlns:a16="http://schemas.microsoft.com/office/drawing/2014/main" id="{E68C291F-D8E9-4442-906D-6DC2DE7234D6}"/>
              </a:ext>
            </a:extLst>
          </p:cNvPr>
          <p:cNvSpPr/>
          <p:nvPr/>
        </p:nvSpPr>
        <p:spPr>
          <a:xfrm>
            <a:off x="5494638" y="1059215"/>
            <a:ext cx="3328087" cy="523220"/>
          </a:xfrm>
          <a:prstGeom prst="rect">
            <a:avLst/>
          </a:prstGeom>
        </p:spPr>
        <p:txBody>
          <a:bodyPr wrap="square">
            <a:spAutoFit/>
          </a:bodyPr>
          <a:lstStyle/>
          <a:p>
            <a:endParaRPr lang="en-US" sz="1400" dirty="0">
              <a:solidFill>
                <a:schemeClr val="accent2"/>
              </a:solidFill>
            </a:endParaRPr>
          </a:p>
          <a:p>
            <a:endParaRPr lang="en-US" sz="1400" dirty="0">
              <a:solidFill>
                <a:schemeClr val="accent2"/>
              </a:solidFill>
            </a:endParaRPr>
          </a:p>
        </p:txBody>
      </p:sp>
      <p:pic>
        <p:nvPicPr>
          <p:cNvPr id="7" name="Picture 6">
            <a:extLst>
              <a:ext uri="{FF2B5EF4-FFF2-40B4-BE49-F238E27FC236}">
                <a16:creationId xmlns:a16="http://schemas.microsoft.com/office/drawing/2014/main" id="{F9ED7DE2-821F-6C47-B60E-1A5204714BCC}"/>
              </a:ext>
            </a:extLst>
          </p:cNvPr>
          <p:cNvPicPr>
            <a:picLocks noChangeAspect="1"/>
          </p:cNvPicPr>
          <p:nvPr/>
        </p:nvPicPr>
        <p:blipFill>
          <a:blip r:embed="rId2"/>
          <a:stretch>
            <a:fillRect/>
          </a:stretch>
        </p:blipFill>
        <p:spPr>
          <a:xfrm>
            <a:off x="3324793" y="1121270"/>
            <a:ext cx="1600200" cy="659342"/>
          </a:xfrm>
          <a:prstGeom prst="rect">
            <a:avLst/>
          </a:prstGeom>
        </p:spPr>
      </p:pic>
      <p:pic>
        <p:nvPicPr>
          <p:cNvPr id="15" name="Picture 14">
            <a:extLst>
              <a:ext uri="{FF2B5EF4-FFF2-40B4-BE49-F238E27FC236}">
                <a16:creationId xmlns:a16="http://schemas.microsoft.com/office/drawing/2014/main" id="{8A39887C-5BB4-4A41-AE9C-7AECFDFBDBEE}"/>
              </a:ext>
            </a:extLst>
          </p:cNvPr>
          <p:cNvPicPr>
            <a:picLocks noChangeAspect="1"/>
          </p:cNvPicPr>
          <p:nvPr/>
        </p:nvPicPr>
        <p:blipFill>
          <a:blip r:embed="rId3"/>
          <a:stretch>
            <a:fillRect/>
          </a:stretch>
        </p:blipFill>
        <p:spPr>
          <a:xfrm>
            <a:off x="1071372" y="2148513"/>
            <a:ext cx="7010400" cy="613905"/>
          </a:xfrm>
          <a:prstGeom prst="rect">
            <a:avLst/>
          </a:prstGeom>
        </p:spPr>
      </p:pic>
      <p:sp>
        <p:nvSpPr>
          <p:cNvPr id="16" name="Content Placeholder 2">
            <a:extLst>
              <a:ext uri="{FF2B5EF4-FFF2-40B4-BE49-F238E27FC236}">
                <a16:creationId xmlns:a16="http://schemas.microsoft.com/office/drawing/2014/main" id="{0F5CBB01-8389-BF4B-8FB4-45EEB7801E99}"/>
              </a:ext>
            </a:extLst>
          </p:cNvPr>
          <p:cNvSpPr txBox="1">
            <a:spLocks/>
          </p:cNvSpPr>
          <p:nvPr/>
        </p:nvSpPr>
        <p:spPr>
          <a:xfrm>
            <a:off x="1049611" y="2800350"/>
            <a:ext cx="7010400" cy="1676400"/>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a:r>
              <a:rPr lang="en-US" dirty="0"/>
              <a:t>The number of rows represents # of CVs that were run during STREAMLINE</a:t>
            </a:r>
          </a:p>
          <a:p>
            <a:pPr lvl="2"/>
            <a:r>
              <a:rPr lang="en-US" dirty="0"/>
              <a:t>Each feature will have different SHAP values for each partition</a:t>
            </a:r>
          </a:p>
          <a:p>
            <a:pPr lvl="2"/>
            <a:r>
              <a:rPr lang="en-US" dirty="0"/>
              <a:t>Unused or missing features in each CV will have the value of 0.0 </a:t>
            </a:r>
          </a:p>
          <a:p>
            <a:pPr lvl="2"/>
            <a:r>
              <a:rPr lang="en-US" dirty="0"/>
              <a:t>Table of features and values are ordered based on features from original dataset instead of varying feature order from different CV datasets</a:t>
            </a:r>
          </a:p>
        </p:txBody>
      </p:sp>
      <p:cxnSp>
        <p:nvCxnSpPr>
          <p:cNvPr id="18" name="Straight Arrow Connector 17">
            <a:extLst>
              <a:ext uri="{FF2B5EF4-FFF2-40B4-BE49-F238E27FC236}">
                <a16:creationId xmlns:a16="http://schemas.microsoft.com/office/drawing/2014/main" id="{8E6F01E5-4E93-394D-8B6A-9B301835330D}"/>
              </a:ext>
            </a:extLst>
          </p:cNvPr>
          <p:cNvCxnSpPr>
            <a:cxnSpLocks/>
          </p:cNvCxnSpPr>
          <p:nvPr/>
        </p:nvCxnSpPr>
        <p:spPr>
          <a:xfrm>
            <a:off x="4114800" y="1798911"/>
            <a:ext cx="0" cy="3048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23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479CD5C8-37F2-794E-81FA-FA2C3D6400DE}"/>
              </a:ext>
            </a:extLst>
          </p:cNvPr>
          <p:cNvSpPr txBox="1"/>
          <p:nvPr/>
        </p:nvSpPr>
        <p:spPr>
          <a:xfrm>
            <a:off x="631169" y="1772872"/>
            <a:ext cx="1497526" cy="307777"/>
          </a:xfrm>
          <a:prstGeom prst="rect">
            <a:avLst/>
          </a:prstGeom>
          <a:noFill/>
        </p:spPr>
        <p:txBody>
          <a:bodyPr wrap="none" rtlCol="0">
            <a:spAutoFit/>
          </a:bodyPr>
          <a:lstStyle/>
          <a:p>
            <a:pPr algn="l"/>
            <a:r>
              <a:rPr lang="en-US" sz="1400" dirty="0"/>
              <a:t>1: </a:t>
            </a:r>
            <a:r>
              <a:rPr lang="en-US" sz="1400" dirty="0">
                <a:solidFill>
                  <a:schemeClr val="accent2"/>
                </a:solidFill>
              </a:rPr>
              <a:t>Starting folder</a:t>
            </a:r>
          </a:p>
        </p:txBody>
      </p:sp>
      <p:sp>
        <p:nvSpPr>
          <p:cNvPr id="2" name="Rectangle 1">
            <a:extLst>
              <a:ext uri="{FF2B5EF4-FFF2-40B4-BE49-F238E27FC236}">
                <a16:creationId xmlns:a16="http://schemas.microsoft.com/office/drawing/2014/main" id="{E68C291F-D8E9-4442-906D-6DC2DE7234D6}"/>
              </a:ext>
            </a:extLst>
          </p:cNvPr>
          <p:cNvSpPr/>
          <p:nvPr/>
        </p:nvSpPr>
        <p:spPr>
          <a:xfrm>
            <a:off x="5268164" y="1029061"/>
            <a:ext cx="3328087" cy="523220"/>
          </a:xfrm>
          <a:prstGeom prst="rect">
            <a:avLst/>
          </a:prstGeom>
        </p:spPr>
        <p:txBody>
          <a:bodyPr wrap="square">
            <a:spAutoFit/>
          </a:bodyPr>
          <a:lstStyle/>
          <a:p>
            <a:endParaRPr lang="en-US" sz="1400" dirty="0">
              <a:solidFill>
                <a:schemeClr val="accent2"/>
              </a:solidFill>
            </a:endParaRPr>
          </a:p>
          <a:p>
            <a:endParaRPr lang="en-US" sz="1400" dirty="0">
              <a:solidFill>
                <a:schemeClr val="accent2"/>
              </a:solidFill>
            </a:endParaRPr>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a:xfrm>
            <a:off x="630936" y="0"/>
            <a:ext cx="7891272" cy="946216"/>
          </a:xfrm>
        </p:spPr>
        <p:txBody>
          <a:bodyPr/>
          <a:lstStyle/>
          <a:p>
            <a:r>
              <a:rPr lang="en-US" dirty="0"/>
              <a:t>File Structure After Running </a:t>
            </a:r>
            <a:br>
              <a:rPr lang="en-US" dirty="0"/>
            </a:br>
            <a:r>
              <a:rPr lang="en-US" dirty="0"/>
              <a:t>STREAMLINE x SHAP</a:t>
            </a:r>
          </a:p>
        </p:txBody>
      </p:sp>
      <p:sp>
        <p:nvSpPr>
          <p:cNvPr id="33" name="Right Brace 32">
            <a:extLst>
              <a:ext uri="{FF2B5EF4-FFF2-40B4-BE49-F238E27FC236}">
                <a16:creationId xmlns:a16="http://schemas.microsoft.com/office/drawing/2014/main" id="{3A309D92-BB15-1C40-807F-A621BAC3150D}"/>
              </a:ext>
            </a:extLst>
          </p:cNvPr>
          <p:cNvSpPr/>
          <p:nvPr/>
        </p:nvSpPr>
        <p:spPr>
          <a:xfrm rot="5400000">
            <a:off x="5710730" y="1582192"/>
            <a:ext cx="167476" cy="441327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83</a:t>
            </a:fld>
            <a:endParaRPr lang="en-US"/>
          </a:p>
        </p:txBody>
      </p:sp>
      <p:pic>
        <p:nvPicPr>
          <p:cNvPr id="40" name="Picture 39">
            <a:extLst>
              <a:ext uri="{FF2B5EF4-FFF2-40B4-BE49-F238E27FC236}">
                <a16:creationId xmlns:a16="http://schemas.microsoft.com/office/drawing/2014/main" id="{6298029F-7477-EC42-93B0-EEDBED465BC7}"/>
              </a:ext>
            </a:extLst>
          </p:cNvPr>
          <p:cNvPicPr>
            <a:picLocks noChangeAspect="1"/>
          </p:cNvPicPr>
          <p:nvPr/>
        </p:nvPicPr>
        <p:blipFill>
          <a:blip r:embed="rId2">
            <a:extLst>
              <a:ext uri="{BEBA8EAE-BF5A-486C-A8C5-ECC9F3942E4B}">
                <a14:imgProps xmlns:a14="http://schemas.microsoft.com/office/drawing/2010/main">
                  <a14:imgLayer>
                    <a14:imgEffect>
                      <a14:sharpenSoften amount="28000"/>
                    </a14:imgEffect>
                  </a14:imgLayer>
                </a14:imgProps>
              </a:ext>
            </a:extLst>
          </a:blip>
          <a:stretch>
            <a:fillRect/>
          </a:stretch>
        </p:blipFill>
        <p:spPr>
          <a:xfrm>
            <a:off x="3557922" y="1247047"/>
            <a:ext cx="4443182" cy="2353778"/>
          </a:xfrm>
          <a:prstGeom prst="rect">
            <a:avLst/>
          </a:prstGeom>
        </p:spPr>
      </p:pic>
      <p:pic>
        <p:nvPicPr>
          <p:cNvPr id="49" name="Picture 48">
            <a:extLst>
              <a:ext uri="{FF2B5EF4-FFF2-40B4-BE49-F238E27FC236}">
                <a16:creationId xmlns:a16="http://schemas.microsoft.com/office/drawing/2014/main" id="{DC8E63E0-C9BF-8342-A81F-AA0D5BD4CC8C}"/>
              </a:ext>
            </a:extLst>
          </p:cNvPr>
          <p:cNvPicPr>
            <a:picLocks noChangeAspect="1"/>
          </p:cNvPicPr>
          <p:nvPr/>
        </p:nvPicPr>
        <p:blipFill>
          <a:blip r:embed="rId3">
            <a:extLst>
              <a:ext uri="{BEBA8EAE-BF5A-486C-A8C5-ECC9F3942E4B}">
                <a14:imgProps xmlns:a14="http://schemas.microsoft.com/office/drawing/2010/main">
                  <a14:imgLayer>
                    <a14:imgEffect>
                      <a14:sharpenSoften amount="28000"/>
                    </a14:imgEffect>
                  </a14:imgLayer>
                </a14:imgProps>
              </a:ext>
            </a:extLst>
          </a:blip>
          <a:stretch>
            <a:fillRect/>
          </a:stretch>
        </p:blipFill>
        <p:spPr>
          <a:xfrm>
            <a:off x="755374" y="2114550"/>
            <a:ext cx="1683026" cy="823609"/>
          </a:xfrm>
          <a:prstGeom prst="rect">
            <a:avLst/>
          </a:prstGeom>
        </p:spPr>
      </p:pic>
      <p:sp>
        <p:nvSpPr>
          <p:cNvPr id="50" name="Content Placeholder 2">
            <a:extLst>
              <a:ext uri="{FF2B5EF4-FFF2-40B4-BE49-F238E27FC236}">
                <a16:creationId xmlns:a16="http://schemas.microsoft.com/office/drawing/2014/main" id="{D1A16E4A-74C3-A742-BC5E-26A08E12845E}"/>
              </a:ext>
            </a:extLst>
          </p:cNvPr>
          <p:cNvSpPr txBox="1">
            <a:spLocks/>
          </p:cNvSpPr>
          <p:nvPr/>
        </p:nvSpPr>
        <p:spPr>
          <a:xfrm>
            <a:off x="2942686" y="3600825"/>
            <a:ext cx="5943600" cy="952125"/>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2" indent="0">
              <a:buNone/>
            </a:pPr>
            <a:r>
              <a:rPr lang="en-US" dirty="0">
                <a:solidFill>
                  <a:schemeClr val="tx1"/>
                </a:solidFill>
              </a:rPr>
              <a:t>2:</a:t>
            </a:r>
          </a:p>
          <a:p>
            <a:pPr lvl="2"/>
            <a:r>
              <a:rPr lang="en-US" dirty="0"/>
              <a:t>STREAMLINE code opens </a:t>
            </a:r>
            <a:r>
              <a:rPr lang="en-US" dirty="0">
                <a:solidFill>
                  <a:schemeClr val="tx1"/>
                </a:solidFill>
              </a:rPr>
              <a:t>‘</a:t>
            </a:r>
            <a:r>
              <a:rPr lang="en-US" dirty="0" err="1">
                <a:solidFill>
                  <a:schemeClr val="tx1"/>
                </a:solidFill>
              </a:rPr>
              <a:t>experiment_path</a:t>
            </a:r>
            <a:r>
              <a:rPr lang="en-US" dirty="0">
                <a:solidFill>
                  <a:schemeClr val="tx1"/>
                </a:solidFill>
              </a:rPr>
              <a:t>’ </a:t>
            </a:r>
            <a:r>
              <a:rPr lang="en-US" dirty="0"/>
              <a:t>folder and uses datasets</a:t>
            </a:r>
          </a:p>
          <a:p>
            <a:pPr lvl="2"/>
            <a:r>
              <a:rPr lang="en-US" dirty="0"/>
              <a:t>Results of STREAMLINE stored in </a:t>
            </a:r>
            <a:r>
              <a:rPr lang="en-US" dirty="0">
                <a:solidFill>
                  <a:schemeClr val="tx1"/>
                </a:solidFill>
              </a:rPr>
              <a:t>‘Output’ folder</a:t>
            </a:r>
          </a:p>
        </p:txBody>
      </p:sp>
    </p:spTree>
    <p:extLst>
      <p:ext uri="{BB962C8B-B14F-4D97-AF65-F5344CB8AC3E}">
        <p14:creationId xmlns:p14="http://schemas.microsoft.com/office/powerpoint/2010/main" val="301079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a:xfrm>
            <a:off x="630936" y="0"/>
            <a:ext cx="7891272" cy="946216"/>
          </a:xfrm>
        </p:spPr>
        <p:txBody>
          <a:bodyPr/>
          <a:lstStyle/>
          <a:p>
            <a:r>
              <a:rPr lang="en-US" dirty="0"/>
              <a:t>File Structure After Running </a:t>
            </a:r>
            <a:br>
              <a:rPr lang="en-US" dirty="0"/>
            </a:br>
            <a:r>
              <a:rPr lang="en-US" dirty="0"/>
              <a:t>STREAMLINE x SHAP (cont.)</a:t>
            </a:r>
          </a:p>
        </p:txBody>
      </p:sp>
      <p:sp>
        <p:nvSpPr>
          <p:cNvPr id="34" name="Right Brace 33">
            <a:extLst>
              <a:ext uri="{FF2B5EF4-FFF2-40B4-BE49-F238E27FC236}">
                <a16:creationId xmlns:a16="http://schemas.microsoft.com/office/drawing/2014/main" id="{E92F7A6C-D657-1D45-A908-8A24B84B7C1C}"/>
              </a:ext>
            </a:extLst>
          </p:cNvPr>
          <p:cNvSpPr/>
          <p:nvPr/>
        </p:nvSpPr>
        <p:spPr>
          <a:xfrm rot="16200000">
            <a:off x="3403204" y="968268"/>
            <a:ext cx="173674" cy="1856636"/>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Right Brace 34">
            <a:extLst>
              <a:ext uri="{FF2B5EF4-FFF2-40B4-BE49-F238E27FC236}">
                <a16:creationId xmlns:a16="http://schemas.microsoft.com/office/drawing/2014/main" id="{283A5167-8E18-3D4D-BAA3-D65A647F9768}"/>
              </a:ext>
            </a:extLst>
          </p:cNvPr>
          <p:cNvSpPr/>
          <p:nvPr/>
        </p:nvSpPr>
        <p:spPr>
          <a:xfrm rot="5400000">
            <a:off x="5418530" y="2919727"/>
            <a:ext cx="213548" cy="1903390"/>
          </a:xfrm>
          <a:prstGeom prst="rightBrace">
            <a:avLst/>
          </a:prstGeom>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Right Brace 35">
            <a:extLst>
              <a:ext uri="{FF2B5EF4-FFF2-40B4-BE49-F238E27FC236}">
                <a16:creationId xmlns:a16="http://schemas.microsoft.com/office/drawing/2014/main" id="{93F7B0B0-3549-2245-93E8-588DA37D0350}"/>
              </a:ext>
            </a:extLst>
          </p:cNvPr>
          <p:cNvSpPr/>
          <p:nvPr/>
        </p:nvSpPr>
        <p:spPr>
          <a:xfrm rot="16200000">
            <a:off x="5431714" y="954609"/>
            <a:ext cx="190146" cy="1900429"/>
          </a:xfrm>
          <a:prstGeom prst="rightBrace">
            <a:avLst/>
          </a:prstGeom>
          <a:noFill/>
          <a:ln w="190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84</a:t>
            </a:fld>
            <a:endParaRPr lang="en-US"/>
          </a:p>
        </p:txBody>
      </p:sp>
      <p:sp>
        <p:nvSpPr>
          <p:cNvPr id="6" name="TextBox 5">
            <a:extLst>
              <a:ext uri="{FF2B5EF4-FFF2-40B4-BE49-F238E27FC236}">
                <a16:creationId xmlns:a16="http://schemas.microsoft.com/office/drawing/2014/main" id="{116B703B-7CA3-4C42-8ACB-14FA6CA63145}"/>
              </a:ext>
            </a:extLst>
          </p:cNvPr>
          <p:cNvSpPr txBox="1"/>
          <p:nvPr/>
        </p:nvSpPr>
        <p:spPr>
          <a:xfrm>
            <a:off x="2057400" y="2017853"/>
            <a:ext cx="284052" cy="307777"/>
          </a:xfrm>
          <a:prstGeom prst="rect">
            <a:avLst/>
          </a:prstGeom>
          <a:noFill/>
        </p:spPr>
        <p:txBody>
          <a:bodyPr wrap="none" rtlCol="0">
            <a:spAutoFit/>
          </a:bodyPr>
          <a:lstStyle/>
          <a:p>
            <a:pPr algn="l"/>
            <a:r>
              <a:rPr lang="en-US" sz="1400" dirty="0"/>
              <a:t>3</a:t>
            </a:r>
          </a:p>
        </p:txBody>
      </p:sp>
      <p:pic>
        <p:nvPicPr>
          <p:cNvPr id="9" name="Picture 8">
            <a:extLst>
              <a:ext uri="{FF2B5EF4-FFF2-40B4-BE49-F238E27FC236}">
                <a16:creationId xmlns:a16="http://schemas.microsoft.com/office/drawing/2014/main" id="{B0A49D86-9BC2-0048-95CB-D71B496C3405}"/>
              </a:ext>
            </a:extLst>
          </p:cNvPr>
          <p:cNvPicPr>
            <a:picLocks noChangeAspect="1"/>
          </p:cNvPicPr>
          <p:nvPr/>
        </p:nvPicPr>
        <p:blipFill>
          <a:blip r:embed="rId2">
            <a:extLst>
              <a:ext uri="{BEBA8EAE-BF5A-486C-A8C5-ECC9F3942E4B}">
                <a14:imgProps xmlns:a14="http://schemas.microsoft.com/office/drawing/2010/main">
                  <a14:imgLayer>
                    <a14:imgEffect>
                      <a14:sharpenSoften amount="28000"/>
                    </a14:imgEffect>
                  </a14:imgLayer>
                </a14:imgProps>
              </a:ext>
            </a:extLst>
          </a:blip>
          <a:stretch>
            <a:fillRect/>
          </a:stretch>
        </p:blipFill>
        <p:spPr>
          <a:xfrm>
            <a:off x="2514600" y="2001034"/>
            <a:ext cx="3987800" cy="1692934"/>
          </a:xfrm>
          <a:prstGeom prst="rect">
            <a:avLst/>
          </a:prstGeom>
        </p:spPr>
      </p:pic>
      <p:sp>
        <p:nvSpPr>
          <p:cNvPr id="30" name="Content Placeholder 2">
            <a:extLst>
              <a:ext uri="{FF2B5EF4-FFF2-40B4-BE49-F238E27FC236}">
                <a16:creationId xmlns:a16="http://schemas.microsoft.com/office/drawing/2014/main" id="{536D9B6B-9A98-6540-98BE-00261D194E06}"/>
              </a:ext>
            </a:extLst>
          </p:cNvPr>
          <p:cNvSpPr txBox="1">
            <a:spLocks/>
          </p:cNvSpPr>
          <p:nvPr/>
        </p:nvSpPr>
        <p:spPr>
          <a:xfrm>
            <a:off x="2410485" y="968840"/>
            <a:ext cx="1820111" cy="853073"/>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a:r>
              <a:rPr lang="en-US" dirty="0"/>
              <a:t>Datasets that are analyzed during STREAMLINE</a:t>
            </a:r>
          </a:p>
        </p:txBody>
      </p:sp>
      <p:sp>
        <p:nvSpPr>
          <p:cNvPr id="32" name="Content Placeholder 2">
            <a:extLst>
              <a:ext uri="{FF2B5EF4-FFF2-40B4-BE49-F238E27FC236}">
                <a16:creationId xmlns:a16="http://schemas.microsoft.com/office/drawing/2014/main" id="{985C4487-4472-7440-85BD-C91398EAFF4B}"/>
              </a:ext>
            </a:extLst>
          </p:cNvPr>
          <p:cNvSpPr txBox="1">
            <a:spLocks/>
          </p:cNvSpPr>
          <p:nvPr/>
        </p:nvSpPr>
        <p:spPr>
          <a:xfrm>
            <a:off x="4576572" y="968840"/>
            <a:ext cx="1824228" cy="853073"/>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a:r>
              <a:rPr lang="en-US" dirty="0"/>
              <a:t>Contains folder for SHAP evaluation results</a:t>
            </a:r>
          </a:p>
        </p:txBody>
      </p:sp>
      <p:sp>
        <p:nvSpPr>
          <p:cNvPr id="40" name="Content Placeholder 2">
            <a:extLst>
              <a:ext uri="{FF2B5EF4-FFF2-40B4-BE49-F238E27FC236}">
                <a16:creationId xmlns:a16="http://schemas.microsoft.com/office/drawing/2014/main" id="{D41BEFF5-9705-C243-8185-396CB93059F7}"/>
              </a:ext>
            </a:extLst>
          </p:cNvPr>
          <p:cNvSpPr txBox="1">
            <a:spLocks/>
          </p:cNvSpPr>
          <p:nvPr/>
        </p:nvSpPr>
        <p:spPr>
          <a:xfrm>
            <a:off x="4573609" y="3943390"/>
            <a:ext cx="3583085" cy="853073"/>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a:r>
              <a:rPr lang="en-US" dirty="0"/>
              <a:t>Contains train/test CV datasets that were partitioned during STREAMLINE</a:t>
            </a:r>
          </a:p>
        </p:txBody>
      </p:sp>
    </p:spTree>
    <p:extLst>
      <p:ext uri="{BB962C8B-B14F-4D97-AF65-F5344CB8AC3E}">
        <p14:creationId xmlns:p14="http://schemas.microsoft.com/office/powerpoint/2010/main" val="96338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85</a:t>
            </a:fld>
            <a:endParaRPr lang="en-US"/>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File Structure After Running </a:t>
            </a:r>
            <a:br>
              <a:rPr lang="en-US" dirty="0"/>
            </a:br>
            <a:r>
              <a:rPr lang="en-US" dirty="0"/>
              <a:t>STREAMLINE x SHAP (cont.)</a:t>
            </a:r>
          </a:p>
        </p:txBody>
      </p:sp>
      <p:sp>
        <p:nvSpPr>
          <p:cNvPr id="28" name="Right Brace 27">
            <a:extLst>
              <a:ext uri="{FF2B5EF4-FFF2-40B4-BE49-F238E27FC236}">
                <a16:creationId xmlns:a16="http://schemas.microsoft.com/office/drawing/2014/main" id="{535472ED-6353-B14D-98EA-A7936E154D9D}"/>
              </a:ext>
            </a:extLst>
          </p:cNvPr>
          <p:cNvSpPr/>
          <p:nvPr/>
        </p:nvSpPr>
        <p:spPr>
          <a:xfrm rot="5400000">
            <a:off x="5509887" y="1991151"/>
            <a:ext cx="247939" cy="1828053"/>
          </a:xfrm>
          <a:prstGeom prst="rightBrace">
            <a:avLst/>
          </a:prstGeom>
          <a:noFill/>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e 26">
            <a:extLst>
              <a:ext uri="{FF2B5EF4-FFF2-40B4-BE49-F238E27FC236}">
                <a16:creationId xmlns:a16="http://schemas.microsoft.com/office/drawing/2014/main" id="{F0E1A7AE-DFF2-EC40-8F05-FF589ECEBD7A}"/>
              </a:ext>
            </a:extLst>
          </p:cNvPr>
          <p:cNvSpPr/>
          <p:nvPr/>
        </p:nvSpPr>
        <p:spPr>
          <a:xfrm rot="16200000">
            <a:off x="3493120" y="890662"/>
            <a:ext cx="275283" cy="1882477"/>
          </a:xfrm>
          <a:prstGeom prst="righ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TextBox 2">
            <a:extLst>
              <a:ext uri="{FF2B5EF4-FFF2-40B4-BE49-F238E27FC236}">
                <a16:creationId xmlns:a16="http://schemas.microsoft.com/office/drawing/2014/main" id="{00B6E7D9-63CD-9647-911D-3D313CAB4B03}"/>
              </a:ext>
            </a:extLst>
          </p:cNvPr>
          <p:cNvSpPr txBox="1"/>
          <p:nvPr/>
        </p:nvSpPr>
        <p:spPr>
          <a:xfrm>
            <a:off x="2165511" y="2035373"/>
            <a:ext cx="284052" cy="307777"/>
          </a:xfrm>
          <a:prstGeom prst="rect">
            <a:avLst/>
          </a:prstGeom>
          <a:noFill/>
        </p:spPr>
        <p:txBody>
          <a:bodyPr wrap="none" rtlCol="0">
            <a:spAutoFit/>
          </a:bodyPr>
          <a:lstStyle/>
          <a:p>
            <a:pPr algn="l"/>
            <a:r>
              <a:rPr lang="en-US" sz="1400" dirty="0"/>
              <a:t>4</a:t>
            </a:r>
          </a:p>
        </p:txBody>
      </p:sp>
      <p:pic>
        <p:nvPicPr>
          <p:cNvPr id="8" name="Picture 7">
            <a:extLst>
              <a:ext uri="{FF2B5EF4-FFF2-40B4-BE49-F238E27FC236}">
                <a16:creationId xmlns:a16="http://schemas.microsoft.com/office/drawing/2014/main" id="{6AB7F4FB-8AB0-B14D-8FB4-711532F65BAD}"/>
              </a:ext>
            </a:extLst>
          </p:cNvPr>
          <p:cNvPicPr>
            <a:picLocks noChangeAspect="1"/>
          </p:cNvPicPr>
          <p:nvPr/>
        </p:nvPicPr>
        <p:blipFill>
          <a:blip r:embed="rId2"/>
          <a:stretch>
            <a:fillRect/>
          </a:stretch>
        </p:blipFill>
        <p:spPr>
          <a:xfrm>
            <a:off x="2678525" y="2006597"/>
            <a:ext cx="3869358" cy="729650"/>
          </a:xfrm>
          <a:prstGeom prst="rect">
            <a:avLst/>
          </a:prstGeom>
        </p:spPr>
      </p:pic>
      <p:sp>
        <p:nvSpPr>
          <p:cNvPr id="33" name="Content Placeholder 2">
            <a:extLst>
              <a:ext uri="{FF2B5EF4-FFF2-40B4-BE49-F238E27FC236}">
                <a16:creationId xmlns:a16="http://schemas.microsoft.com/office/drawing/2014/main" id="{D62BF16B-A1BB-FF4A-9289-554AC76371A7}"/>
              </a:ext>
            </a:extLst>
          </p:cNvPr>
          <p:cNvSpPr txBox="1">
            <a:spLocks/>
          </p:cNvSpPr>
          <p:nvPr/>
        </p:nvSpPr>
        <p:spPr>
          <a:xfrm>
            <a:off x="2658472" y="1049870"/>
            <a:ext cx="3113037" cy="853073"/>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a:r>
              <a:rPr lang="en-US" dirty="0"/>
              <a:t>Main folder where all SHAP results from the notebook are stored</a:t>
            </a:r>
          </a:p>
        </p:txBody>
      </p:sp>
      <p:sp>
        <p:nvSpPr>
          <p:cNvPr id="34" name="Content Placeholder 2">
            <a:extLst>
              <a:ext uri="{FF2B5EF4-FFF2-40B4-BE49-F238E27FC236}">
                <a16:creationId xmlns:a16="http://schemas.microsoft.com/office/drawing/2014/main" id="{021DCC6B-1079-1A46-B1C9-1D5B41CC0991}"/>
              </a:ext>
            </a:extLst>
          </p:cNvPr>
          <p:cNvSpPr txBox="1">
            <a:spLocks/>
          </p:cNvSpPr>
          <p:nvPr/>
        </p:nvSpPr>
        <p:spPr>
          <a:xfrm>
            <a:off x="2658472" y="3225128"/>
            <a:ext cx="4541774" cy="1143000"/>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a:r>
              <a:rPr lang="en-US" dirty="0" err="1">
                <a:solidFill>
                  <a:schemeClr val="tx1"/>
                </a:solidFill>
              </a:rPr>
              <a:t>testResults</a:t>
            </a:r>
            <a:r>
              <a:rPr lang="en-US" dirty="0"/>
              <a:t>: stores all new files and figures from running notebook on testing datasets (default)</a:t>
            </a:r>
          </a:p>
          <a:p>
            <a:pPr lvl="2"/>
            <a:r>
              <a:rPr lang="en-US" dirty="0" err="1">
                <a:solidFill>
                  <a:schemeClr val="tx1"/>
                </a:solidFill>
              </a:rPr>
              <a:t>trainResults</a:t>
            </a:r>
            <a:r>
              <a:rPr lang="en-US" dirty="0">
                <a:solidFill>
                  <a:schemeClr val="tx1"/>
                </a:solidFill>
              </a:rPr>
              <a:t>:</a:t>
            </a:r>
            <a:r>
              <a:rPr lang="en-US" dirty="0"/>
              <a:t> only created when user specifies in notebook to run on training datasets</a:t>
            </a:r>
          </a:p>
          <a:p>
            <a:pPr lvl="2"/>
            <a:endParaRPr lang="en-US" dirty="0"/>
          </a:p>
          <a:p>
            <a:pPr lvl="2"/>
            <a:endParaRPr lang="en-US" dirty="0"/>
          </a:p>
        </p:txBody>
      </p:sp>
    </p:spTree>
    <p:extLst>
      <p:ext uri="{BB962C8B-B14F-4D97-AF65-F5344CB8AC3E}">
        <p14:creationId xmlns:p14="http://schemas.microsoft.com/office/powerpoint/2010/main" val="27476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86</a:t>
            </a:fld>
            <a:endParaRPr lang="en-US"/>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a:xfrm>
            <a:off x="630936" y="0"/>
            <a:ext cx="7891272" cy="946216"/>
          </a:xfrm>
        </p:spPr>
        <p:txBody>
          <a:bodyPr/>
          <a:lstStyle/>
          <a:p>
            <a:r>
              <a:rPr lang="en-US" dirty="0"/>
              <a:t>File Structure After Running </a:t>
            </a:r>
            <a:br>
              <a:rPr lang="en-US" dirty="0"/>
            </a:br>
            <a:r>
              <a:rPr lang="en-US" dirty="0"/>
              <a:t>STREAMLINE x SHAP (cont.)</a:t>
            </a:r>
          </a:p>
        </p:txBody>
      </p:sp>
      <p:sp>
        <p:nvSpPr>
          <p:cNvPr id="13" name="Oval 12">
            <a:extLst>
              <a:ext uri="{FF2B5EF4-FFF2-40B4-BE49-F238E27FC236}">
                <a16:creationId xmlns:a16="http://schemas.microsoft.com/office/drawing/2014/main" id="{D8D672FE-042B-D649-B842-6C27EC8AE746}"/>
              </a:ext>
            </a:extLst>
          </p:cNvPr>
          <p:cNvSpPr/>
          <p:nvPr/>
        </p:nvSpPr>
        <p:spPr>
          <a:xfrm>
            <a:off x="2943849" y="2642734"/>
            <a:ext cx="1235825" cy="18893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p>
        </p:txBody>
      </p:sp>
      <p:sp>
        <p:nvSpPr>
          <p:cNvPr id="2" name="Rectangle 1">
            <a:extLst>
              <a:ext uri="{FF2B5EF4-FFF2-40B4-BE49-F238E27FC236}">
                <a16:creationId xmlns:a16="http://schemas.microsoft.com/office/drawing/2014/main" id="{E68C291F-D8E9-4442-906D-6DC2DE7234D6}"/>
              </a:ext>
            </a:extLst>
          </p:cNvPr>
          <p:cNvSpPr/>
          <p:nvPr/>
        </p:nvSpPr>
        <p:spPr>
          <a:xfrm>
            <a:off x="3500727" y="1158768"/>
            <a:ext cx="3328087" cy="523220"/>
          </a:xfrm>
          <a:prstGeom prst="rect">
            <a:avLst/>
          </a:prstGeom>
        </p:spPr>
        <p:txBody>
          <a:bodyPr wrap="square">
            <a:spAutoFit/>
          </a:bodyPr>
          <a:lstStyle/>
          <a:p>
            <a:endParaRPr lang="en-US" sz="1400" dirty="0">
              <a:solidFill>
                <a:schemeClr val="accent2"/>
              </a:solidFill>
            </a:endParaRPr>
          </a:p>
          <a:p>
            <a:endParaRPr lang="en-US" sz="1400" dirty="0">
              <a:solidFill>
                <a:schemeClr val="accent2"/>
              </a:solidFill>
            </a:endParaRPr>
          </a:p>
        </p:txBody>
      </p:sp>
      <p:sp>
        <p:nvSpPr>
          <p:cNvPr id="29" name="Right Brace 28">
            <a:extLst>
              <a:ext uri="{FF2B5EF4-FFF2-40B4-BE49-F238E27FC236}">
                <a16:creationId xmlns:a16="http://schemas.microsoft.com/office/drawing/2014/main" id="{91AD377E-5B98-C74A-9FBE-D391A6DFD8F0}"/>
              </a:ext>
            </a:extLst>
          </p:cNvPr>
          <p:cNvSpPr/>
          <p:nvPr/>
        </p:nvSpPr>
        <p:spPr>
          <a:xfrm>
            <a:off x="5384202" y="1077654"/>
            <a:ext cx="142290" cy="378514"/>
          </a:xfrm>
          <a:prstGeom prst="rightBrace">
            <a:avLst>
              <a:gd name="adj1" fmla="val 8333"/>
              <a:gd name="adj2" fmla="val 45673"/>
            </a:avLst>
          </a:prstGeom>
          <a:noFill/>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Right Brace 29">
            <a:extLst>
              <a:ext uri="{FF2B5EF4-FFF2-40B4-BE49-F238E27FC236}">
                <a16:creationId xmlns:a16="http://schemas.microsoft.com/office/drawing/2014/main" id="{DA04751D-F2A7-3148-9172-58AE0D98A091}"/>
              </a:ext>
            </a:extLst>
          </p:cNvPr>
          <p:cNvSpPr/>
          <p:nvPr/>
        </p:nvSpPr>
        <p:spPr>
          <a:xfrm rot="10800000">
            <a:off x="2514914" y="1310681"/>
            <a:ext cx="248422" cy="762746"/>
          </a:xfrm>
          <a:prstGeom prst="rightBrace">
            <a:avLst>
              <a:gd name="adj1" fmla="val 15338"/>
              <a:gd name="adj2" fmla="val 42658"/>
            </a:avLst>
          </a:prstGeom>
          <a:noFill/>
          <a:ln w="190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Right Brace 30">
            <a:extLst>
              <a:ext uri="{FF2B5EF4-FFF2-40B4-BE49-F238E27FC236}">
                <a16:creationId xmlns:a16="http://schemas.microsoft.com/office/drawing/2014/main" id="{611B8028-4415-E04C-981E-79BCAD6CD937}"/>
              </a:ext>
            </a:extLst>
          </p:cNvPr>
          <p:cNvSpPr/>
          <p:nvPr/>
        </p:nvSpPr>
        <p:spPr>
          <a:xfrm rot="5400000">
            <a:off x="3334652" y="3539867"/>
            <a:ext cx="152637" cy="1185786"/>
          </a:xfrm>
          <a:prstGeom prst="rightBrace">
            <a:avLst>
              <a:gd name="adj1" fmla="val 15338"/>
              <a:gd name="adj2" fmla="val 49599"/>
            </a:avLst>
          </a:prstGeom>
          <a:noFill/>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8" name="Picture 7">
            <a:extLst>
              <a:ext uri="{FF2B5EF4-FFF2-40B4-BE49-F238E27FC236}">
                <a16:creationId xmlns:a16="http://schemas.microsoft.com/office/drawing/2014/main" id="{EC4AA7B6-CEC4-C54C-9B3F-6D3166FF9580}"/>
              </a:ext>
            </a:extLst>
          </p:cNvPr>
          <p:cNvPicPr>
            <a:picLocks noChangeAspect="1"/>
          </p:cNvPicPr>
          <p:nvPr/>
        </p:nvPicPr>
        <p:blipFill>
          <a:blip r:embed="rId2"/>
          <a:stretch>
            <a:fillRect/>
          </a:stretch>
        </p:blipFill>
        <p:spPr>
          <a:xfrm>
            <a:off x="2813538" y="1050341"/>
            <a:ext cx="2520462" cy="2969209"/>
          </a:xfrm>
          <a:prstGeom prst="rect">
            <a:avLst/>
          </a:prstGeom>
        </p:spPr>
      </p:pic>
      <p:sp>
        <p:nvSpPr>
          <p:cNvPr id="11" name="TextBox 10">
            <a:extLst>
              <a:ext uri="{FF2B5EF4-FFF2-40B4-BE49-F238E27FC236}">
                <a16:creationId xmlns:a16="http://schemas.microsoft.com/office/drawing/2014/main" id="{256EBFF4-BA8B-0540-94AA-F407520A6A7C}"/>
              </a:ext>
            </a:extLst>
          </p:cNvPr>
          <p:cNvSpPr txBox="1"/>
          <p:nvPr/>
        </p:nvSpPr>
        <p:spPr>
          <a:xfrm>
            <a:off x="2398067" y="990858"/>
            <a:ext cx="284052" cy="307777"/>
          </a:xfrm>
          <a:prstGeom prst="rect">
            <a:avLst/>
          </a:prstGeom>
          <a:noFill/>
        </p:spPr>
        <p:txBody>
          <a:bodyPr wrap="none" rtlCol="0">
            <a:spAutoFit/>
          </a:bodyPr>
          <a:lstStyle/>
          <a:p>
            <a:pPr algn="l"/>
            <a:r>
              <a:rPr lang="en-US" sz="1400" dirty="0"/>
              <a:t>5</a:t>
            </a:r>
          </a:p>
        </p:txBody>
      </p:sp>
      <p:sp>
        <p:nvSpPr>
          <p:cNvPr id="33" name="Content Placeholder 2">
            <a:extLst>
              <a:ext uri="{FF2B5EF4-FFF2-40B4-BE49-F238E27FC236}">
                <a16:creationId xmlns:a16="http://schemas.microsoft.com/office/drawing/2014/main" id="{61C315C9-EA41-374D-AF11-9778949944F5}"/>
              </a:ext>
            </a:extLst>
          </p:cNvPr>
          <p:cNvSpPr txBox="1">
            <a:spLocks/>
          </p:cNvSpPr>
          <p:nvPr/>
        </p:nvSpPr>
        <p:spPr>
          <a:xfrm>
            <a:off x="678824" y="1343277"/>
            <a:ext cx="1905000" cy="853073"/>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a:r>
              <a:rPr lang="en-US" dirty="0"/>
              <a:t>All SHAP values master list for each trained model</a:t>
            </a:r>
          </a:p>
        </p:txBody>
      </p:sp>
      <p:sp>
        <p:nvSpPr>
          <p:cNvPr id="34" name="Content Placeholder 2">
            <a:extLst>
              <a:ext uri="{FF2B5EF4-FFF2-40B4-BE49-F238E27FC236}">
                <a16:creationId xmlns:a16="http://schemas.microsoft.com/office/drawing/2014/main" id="{D4EA115A-1023-7A4A-9488-F34F7159A8B8}"/>
              </a:ext>
            </a:extLst>
          </p:cNvPr>
          <p:cNvSpPr txBox="1">
            <a:spLocks/>
          </p:cNvSpPr>
          <p:nvPr/>
        </p:nvSpPr>
        <p:spPr>
          <a:xfrm>
            <a:off x="2767347" y="4205880"/>
            <a:ext cx="4343400" cy="328130"/>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a:r>
              <a:rPr lang="en-US" dirty="0"/>
              <a:t>All figures for each model over all CVs stored here</a:t>
            </a:r>
          </a:p>
        </p:txBody>
      </p:sp>
      <p:sp>
        <p:nvSpPr>
          <p:cNvPr id="35" name="Content Placeholder 2">
            <a:extLst>
              <a:ext uri="{FF2B5EF4-FFF2-40B4-BE49-F238E27FC236}">
                <a16:creationId xmlns:a16="http://schemas.microsoft.com/office/drawing/2014/main" id="{0938B475-3C82-C24C-B74C-AA6447DF0772}"/>
              </a:ext>
            </a:extLst>
          </p:cNvPr>
          <p:cNvSpPr txBox="1">
            <a:spLocks/>
          </p:cNvSpPr>
          <p:nvPr/>
        </p:nvSpPr>
        <p:spPr>
          <a:xfrm>
            <a:off x="5867744" y="1310681"/>
            <a:ext cx="2486006" cy="2167818"/>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a:r>
              <a:rPr lang="en-US" dirty="0"/>
              <a:t>Figures separated into two different folders since force plots are optional in the notebook</a:t>
            </a:r>
          </a:p>
          <a:p>
            <a:pPr lvl="2"/>
            <a:r>
              <a:rPr lang="en-US" dirty="0"/>
              <a:t>Most summary figures by default are stored in </a:t>
            </a:r>
            <a:r>
              <a:rPr lang="en-US" dirty="0">
                <a:solidFill>
                  <a:schemeClr val="tx1"/>
                </a:solidFill>
              </a:rPr>
              <a:t>‘</a:t>
            </a:r>
            <a:r>
              <a:rPr lang="en-US" dirty="0" err="1">
                <a:solidFill>
                  <a:schemeClr val="tx1"/>
                </a:solidFill>
              </a:rPr>
              <a:t>SummaryPlots</a:t>
            </a:r>
            <a:r>
              <a:rPr lang="en-US" dirty="0">
                <a:solidFill>
                  <a:schemeClr val="tx1"/>
                </a:solidFill>
              </a:rPr>
              <a:t>’</a:t>
            </a:r>
          </a:p>
          <a:p>
            <a:pPr lvl="2"/>
            <a:endParaRPr lang="en-US" dirty="0"/>
          </a:p>
          <a:p>
            <a:pPr lvl="2"/>
            <a:endParaRPr lang="en-US" dirty="0"/>
          </a:p>
        </p:txBody>
      </p:sp>
    </p:spTree>
    <p:extLst>
      <p:ext uri="{BB962C8B-B14F-4D97-AF65-F5344CB8AC3E}">
        <p14:creationId xmlns:p14="http://schemas.microsoft.com/office/powerpoint/2010/main" val="294378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F74230-C141-9D41-9BF5-51C3EBC6C30A}"/>
              </a:ext>
            </a:extLst>
          </p:cNvPr>
          <p:cNvSpPr>
            <a:spLocks noGrp="1"/>
          </p:cNvSpPr>
          <p:nvPr>
            <p:ph type="title"/>
          </p:nvPr>
        </p:nvSpPr>
        <p:spPr/>
        <p:txBody>
          <a:bodyPr/>
          <a:lstStyle/>
          <a:p>
            <a:r>
              <a:rPr lang="en-US" dirty="0"/>
              <a:t>Final Thoughts</a:t>
            </a:r>
          </a:p>
        </p:txBody>
      </p:sp>
      <p:sp>
        <p:nvSpPr>
          <p:cNvPr id="5" name="Footer Placeholder 4">
            <a:extLst>
              <a:ext uri="{FF2B5EF4-FFF2-40B4-BE49-F238E27FC236}">
                <a16:creationId xmlns:a16="http://schemas.microsoft.com/office/drawing/2014/main" id="{7CE21523-5425-6849-B16E-B5811194768A}"/>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635EF1F3-4619-2F46-ABF3-2E8737C3A21B}"/>
              </a:ext>
            </a:extLst>
          </p:cNvPr>
          <p:cNvSpPr>
            <a:spLocks noGrp="1"/>
          </p:cNvSpPr>
          <p:nvPr>
            <p:ph type="sldNum" sz="quarter" idx="4"/>
          </p:nvPr>
        </p:nvSpPr>
        <p:spPr/>
        <p:txBody>
          <a:bodyPr/>
          <a:lstStyle/>
          <a:p>
            <a:fld id="{5339919A-1AF4-8143-B305-C972D12AEE0C}" type="slidenum">
              <a:rPr lang="en-US" smtClean="0"/>
              <a:pPr/>
              <a:t>87</a:t>
            </a:fld>
            <a:endParaRPr lang="en-US"/>
          </a:p>
        </p:txBody>
      </p:sp>
      <p:sp>
        <p:nvSpPr>
          <p:cNvPr id="7" name="Content Placeholder 2">
            <a:extLst>
              <a:ext uri="{FF2B5EF4-FFF2-40B4-BE49-F238E27FC236}">
                <a16:creationId xmlns:a16="http://schemas.microsoft.com/office/drawing/2014/main" id="{075EA4BB-BB32-614E-A68B-EF0A98DA84A2}"/>
              </a:ext>
            </a:extLst>
          </p:cNvPr>
          <p:cNvSpPr txBox="1">
            <a:spLocks/>
          </p:cNvSpPr>
          <p:nvPr/>
        </p:nvSpPr>
        <p:spPr>
          <a:xfrm>
            <a:off x="661828" y="1123950"/>
            <a:ext cx="7703176" cy="3209673"/>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a:r>
              <a:rPr lang="en-US" dirty="0"/>
              <a:t>I’m a Health Administration major with a minor in Computer Science so I don’t have too much experience and knowledge about Data Science and Machine Learning.  I’d have to say as much as a challenge this has been for the past 10 weeks, it was worth the experience.</a:t>
            </a:r>
          </a:p>
          <a:p>
            <a:pPr lvl="2"/>
            <a:endParaRPr lang="en-US" dirty="0"/>
          </a:p>
          <a:p>
            <a:pPr lvl="2"/>
            <a:r>
              <a:rPr lang="en-US" dirty="0"/>
              <a:t>It’s been quite the journey seeing how many issues I’ve logged down when working on the code but seeing how I’ve been able to resolve most gave me more confidence to continue working on my coding skills</a:t>
            </a:r>
          </a:p>
          <a:p>
            <a:pPr lvl="2"/>
            <a:endParaRPr lang="en-US" dirty="0"/>
          </a:p>
          <a:p>
            <a:pPr lvl="2"/>
            <a:r>
              <a:rPr lang="en-US" dirty="0"/>
              <a:t>Being introduced to ML is like being thrown into the deep-end of a pool. However difficult it was to do my best to catch up on what my mentor’s project was about to work with it. It definitely pushed me to do my absolute best in something so new to me</a:t>
            </a:r>
          </a:p>
        </p:txBody>
      </p:sp>
    </p:spTree>
    <p:extLst>
      <p:ext uri="{BB962C8B-B14F-4D97-AF65-F5344CB8AC3E}">
        <p14:creationId xmlns:p14="http://schemas.microsoft.com/office/powerpoint/2010/main" val="138049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F74230-C141-9D41-9BF5-51C3EBC6C30A}"/>
              </a:ext>
            </a:extLst>
          </p:cNvPr>
          <p:cNvSpPr>
            <a:spLocks noGrp="1"/>
          </p:cNvSpPr>
          <p:nvPr>
            <p:ph type="title"/>
          </p:nvPr>
        </p:nvSpPr>
        <p:spPr/>
        <p:txBody>
          <a:bodyPr/>
          <a:lstStyle/>
          <a:p>
            <a:r>
              <a:rPr lang="en-US" dirty="0"/>
              <a:t>Final Thoughts</a:t>
            </a:r>
          </a:p>
        </p:txBody>
      </p:sp>
      <p:sp>
        <p:nvSpPr>
          <p:cNvPr id="5" name="Footer Placeholder 4">
            <a:extLst>
              <a:ext uri="{FF2B5EF4-FFF2-40B4-BE49-F238E27FC236}">
                <a16:creationId xmlns:a16="http://schemas.microsoft.com/office/drawing/2014/main" id="{7CE21523-5425-6849-B16E-B5811194768A}"/>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635EF1F3-4619-2F46-ABF3-2E8737C3A21B}"/>
              </a:ext>
            </a:extLst>
          </p:cNvPr>
          <p:cNvSpPr>
            <a:spLocks noGrp="1"/>
          </p:cNvSpPr>
          <p:nvPr>
            <p:ph type="sldNum" sz="quarter" idx="4"/>
          </p:nvPr>
        </p:nvSpPr>
        <p:spPr/>
        <p:txBody>
          <a:bodyPr/>
          <a:lstStyle/>
          <a:p>
            <a:fld id="{5339919A-1AF4-8143-B305-C972D12AEE0C}" type="slidenum">
              <a:rPr lang="en-US" smtClean="0"/>
              <a:pPr/>
              <a:t>88</a:t>
            </a:fld>
            <a:endParaRPr lang="en-US"/>
          </a:p>
        </p:txBody>
      </p:sp>
      <p:sp>
        <p:nvSpPr>
          <p:cNvPr id="7" name="Content Placeholder 2">
            <a:extLst>
              <a:ext uri="{FF2B5EF4-FFF2-40B4-BE49-F238E27FC236}">
                <a16:creationId xmlns:a16="http://schemas.microsoft.com/office/drawing/2014/main" id="{075EA4BB-BB32-614E-A68B-EF0A98DA84A2}"/>
              </a:ext>
            </a:extLst>
          </p:cNvPr>
          <p:cNvSpPr txBox="1">
            <a:spLocks/>
          </p:cNvSpPr>
          <p:nvPr/>
        </p:nvSpPr>
        <p:spPr>
          <a:xfrm>
            <a:off x="661828" y="1123950"/>
            <a:ext cx="7703176" cy="3209673"/>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a:r>
              <a:rPr lang="en-US" dirty="0"/>
              <a:t>This experience gave me a new career path(s) to consider and even though I may have some catching up to do, I really loved what I did. I’ve struggled for the past 2 years wondering what I could possibly do with my background and where it can be applied</a:t>
            </a:r>
          </a:p>
          <a:p>
            <a:pPr lvl="2"/>
            <a:endParaRPr lang="en-US" dirty="0"/>
          </a:p>
          <a:p>
            <a:pPr lvl="2"/>
            <a:r>
              <a:rPr lang="en-US" dirty="0"/>
              <a:t>This project helped me realize what I can and can’t do except the ‘can’t do’ attitude came from me not knowing I could do more. So it was nice pushing my self to do more to keep up with the pace of things</a:t>
            </a:r>
          </a:p>
          <a:p>
            <a:pPr lvl="2"/>
            <a:endParaRPr lang="en-US" dirty="0"/>
          </a:p>
          <a:p>
            <a:pPr lvl="2"/>
            <a:r>
              <a:rPr lang="en-US" dirty="0"/>
              <a:t>The code I created has code from my mentor’s STREAMLINE code (just to keep things consistent) but the challenging part was creating the SHAP code for the models from how I’ve seen other people apply it to their datasets. Not everything was applicable to what the code I was trying to hash out.</a:t>
            </a:r>
          </a:p>
          <a:p>
            <a:pPr lvl="2"/>
            <a:endParaRPr lang="en-US" dirty="0"/>
          </a:p>
        </p:txBody>
      </p:sp>
    </p:spTree>
    <p:extLst>
      <p:ext uri="{BB962C8B-B14F-4D97-AF65-F5344CB8AC3E}">
        <p14:creationId xmlns:p14="http://schemas.microsoft.com/office/powerpoint/2010/main" val="233205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CCED4F-83C0-9444-BEA6-8491208F9A87}"/>
              </a:ext>
            </a:extLst>
          </p:cNvPr>
          <p:cNvSpPr>
            <a:spLocks noGrp="1"/>
          </p:cNvSpPr>
          <p:nvPr>
            <p:ph type="title"/>
          </p:nvPr>
        </p:nvSpPr>
        <p:spPr>
          <a:xfrm>
            <a:off x="630936" y="0"/>
            <a:ext cx="7891272" cy="946216"/>
          </a:xfrm>
        </p:spPr>
        <p:txBody>
          <a:bodyPr/>
          <a:lstStyle/>
          <a:p>
            <a:r>
              <a:rPr lang="en-US" dirty="0"/>
              <a:t>Supplemental Materials &amp; Resources</a:t>
            </a:r>
          </a:p>
        </p:txBody>
      </p:sp>
      <p:sp>
        <p:nvSpPr>
          <p:cNvPr id="5" name="Footer Placeholder 4">
            <a:extLst>
              <a:ext uri="{FF2B5EF4-FFF2-40B4-BE49-F238E27FC236}">
                <a16:creationId xmlns:a16="http://schemas.microsoft.com/office/drawing/2014/main" id="{48882729-FE57-0D4D-8BE5-BF2DC481AD72}"/>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0EBB524D-4C1D-F044-9F48-7F725DF8D036}"/>
              </a:ext>
            </a:extLst>
          </p:cNvPr>
          <p:cNvSpPr>
            <a:spLocks noGrp="1"/>
          </p:cNvSpPr>
          <p:nvPr>
            <p:ph type="sldNum" sz="quarter" idx="4"/>
          </p:nvPr>
        </p:nvSpPr>
        <p:spPr/>
        <p:txBody>
          <a:bodyPr/>
          <a:lstStyle/>
          <a:p>
            <a:fld id="{5339919A-1AF4-8143-B305-C972D12AEE0C}" type="slidenum">
              <a:rPr lang="en-US" smtClean="0"/>
              <a:pPr/>
              <a:t>89</a:t>
            </a:fld>
            <a:endParaRPr lang="en-US"/>
          </a:p>
        </p:txBody>
      </p:sp>
      <p:sp>
        <p:nvSpPr>
          <p:cNvPr id="8" name="Content Placeholder 2">
            <a:extLst>
              <a:ext uri="{FF2B5EF4-FFF2-40B4-BE49-F238E27FC236}">
                <a16:creationId xmlns:a16="http://schemas.microsoft.com/office/drawing/2014/main" id="{059DFDB6-7E94-4F42-A1ED-67EC2C18ADE2}"/>
              </a:ext>
            </a:extLst>
          </p:cNvPr>
          <p:cNvSpPr txBox="1">
            <a:spLocks/>
          </p:cNvSpPr>
          <p:nvPr/>
        </p:nvSpPr>
        <p:spPr>
          <a:xfrm>
            <a:off x="630936" y="1403718"/>
            <a:ext cx="6379464" cy="2539632"/>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solidFill>
                  <a:schemeClr val="bg2"/>
                </a:solidFill>
              </a:rPr>
              <a:t>The remaining slides are supplemental materials relevant to coding and are optional to look at:</a:t>
            </a:r>
          </a:p>
          <a:p>
            <a:pPr lvl="2"/>
            <a:r>
              <a:rPr lang="en-US" dirty="0">
                <a:solidFill>
                  <a:schemeClr val="tx1"/>
                </a:solidFill>
              </a:rPr>
              <a:t>Understanding mechanics of for-loops/nested for-loops for my project SHAP</a:t>
            </a:r>
          </a:p>
          <a:p>
            <a:pPr lvl="2"/>
            <a:r>
              <a:rPr lang="en-US" dirty="0">
                <a:solidFill>
                  <a:schemeClr val="tx1"/>
                </a:solidFill>
              </a:rPr>
              <a:t>Resources for specific topics covered briefly in this presentation</a:t>
            </a:r>
          </a:p>
          <a:p>
            <a:pPr lvl="2"/>
            <a:r>
              <a:rPr lang="en-US" dirty="0">
                <a:solidFill>
                  <a:schemeClr val="tx1"/>
                </a:solidFill>
              </a:rPr>
              <a:t>Published papers about SHAP implementation</a:t>
            </a:r>
          </a:p>
        </p:txBody>
      </p:sp>
    </p:spTree>
    <p:extLst>
      <p:ext uri="{BB962C8B-B14F-4D97-AF65-F5344CB8AC3E}">
        <p14:creationId xmlns:p14="http://schemas.microsoft.com/office/powerpoint/2010/main" val="4226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21DF2-2286-1843-A73C-6758646FF742}"/>
              </a:ext>
            </a:extLst>
          </p:cNvPr>
          <p:cNvSpPr>
            <a:spLocks noGrp="1"/>
          </p:cNvSpPr>
          <p:nvPr>
            <p:ph type="title"/>
          </p:nvPr>
        </p:nvSpPr>
        <p:spPr/>
        <p:txBody>
          <a:bodyPr/>
          <a:lstStyle/>
          <a:p>
            <a:r>
              <a:rPr lang="en-US" dirty="0"/>
              <a:t>Get to know Machine Learning! (cont.)</a:t>
            </a:r>
          </a:p>
        </p:txBody>
      </p:sp>
      <p:sp>
        <p:nvSpPr>
          <p:cNvPr id="7" name="Footer Placeholder 6">
            <a:extLst>
              <a:ext uri="{FF2B5EF4-FFF2-40B4-BE49-F238E27FC236}">
                <a16:creationId xmlns:a16="http://schemas.microsoft.com/office/drawing/2014/main" id="{C572B52B-ACED-824F-A020-E8C6C848F020}"/>
              </a:ext>
            </a:extLst>
          </p:cNvPr>
          <p:cNvSpPr>
            <a:spLocks noGrp="1"/>
          </p:cNvSpPr>
          <p:nvPr>
            <p:ph type="ftr" sz="quarter" idx="11"/>
          </p:nvPr>
        </p:nvSpPr>
        <p:spPr>
          <a:xfrm>
            <a:off x="3429000" y="4767263"/>
            <a:ext cx="5090922" cy="273844"/>
          </a:xfrm>
        </p:spPr>
        <p:txBody>
          <a:bodyPr/>
          <a:lstStyle/>
          <a:p>
            <a:r>
              <a:rPr lang="en-US" dirty="0" err="1"/>
              <a:t>GeeksforGeeks</a:t>
            </a:r>
            <a:r>
              <a:rPr lang="en-US" dirty="0"/>
              <a:t>. (2022, August 23). </a:t>
            </a:r>
            <a:r>
              <a:rPr lang="en-US" i="1" dirty="0"/>
              <a:t>An introduction to Machine Learning</a:t>
            </a:r>
            <a:r>
              <a:rPr lang="en-US" dirty="0"/>
              <a:t>. https://</a:t>
            </a:r>
            <a:r>
              <a:rPr lang="en-US" dirty="0" err="1"/>
              <a:t>www.geeksforgeeks.org</a:t>
            </a:r>
            <a:r>
              <a:rPr lang="en-US" dirty="0"/>
              <a:t>/introduction-machine-learning/</a:t>
            </a:r>
          </a:p>
          <a:p>
            <a:endParaRPr lang="en-US" dirty="0"/>
          </a:p>
        </p:txBody>
      </p:sp>
      <p:sp>
        <p:nvSpPr>
          <p:cNvPr id="8" name="Slide Number Placeholder 7">
            <a:extLst>
              <a:ext uri="{FF2B5EF4-FFF2-40B4-BE49-F238E27FC236}">
                <a16:creationId xmlns:a16="http://schemas.microsoft.com/office/drawing/2014/main" id="{D350B0ED-9F3A-D047-B8ED-1F09B5DFEF95}"/>
              </a:ext>
            </a:extLst>
          </p:cNvPr>
          <p:cNvSpPr>
            <a:spLocks noGrp="1"/>
          </p:cNvSpPr>
          <p:nvPr>
            <p:ph type="sldNum" sz="quarter" idx="12"/>
          </p:nvPr>
        </p:nvSpPr>
        <p:spPr/>
        <p:txBody>
          <a:bodyPr/>
          <a:lstStyle/>
          <a:p>
            <a:fld id="{5339919A-1AF4-8143-B305-C972D12AEE0C}" type="slidenum">
              <a:rPr lang="en-US" smtClean="0"/>
              <a:t>9</a:t>
            </a:fld>
            <a:endParaRPr lang="en-US"/>
          </a:p>
        </p:txBody>
      </p:sp>
      <p:sp>
        <p:nvSpPr>
          <p:cNvPr id="9" name="Content Placeholder 2">
            <a:extLst>
              <a:ext uri="{FF2B5EF4-FFF2-40B4-BE49-F238E27FC236}">
                <a16:creationId xmlns:a16="http://schemas.microsoft.com/office/drawing/2014/main" id="{52586C19-46DB-A745-9050-FC6D82508D92}"/>
              </a:ext>
            </a:extLst>
          </p:cNvPr>
          <p:cNvSpPr>
            <a:spLocks noGrp="1"/>
          </p:cNvSpPr>
          <p:nvPr>
            <p:ph idx="1"/>
          </p:nvPr>
        </p:nvSpPr>
        <p:spPr>
          <a:xfrm>
            <a:off x="1211718" y="1200150"/>
            <a:ext cx="6720564" cy="3124200"/>
          </a:xfrm>
        </p:spPr>
        <p:txBody>
          <a:bodyPr/>
          <a:lstStyle/>
          <a:p>
            <a:pPr marL="0" lvl="2" indent="-4763">
              <a:buNone/>
            </a:pPr>
            <a:r>
              <a:rPr lang="en-US" b="1" dirty="0">
                <a:solidFill>
                  <a:schemeClr val="bg2"/>
                </a:solidFill>
              </a:rPr>
              <a:t>How ML works (general idea)</a:t>
            </a:r>
          </a:p>
          <a:p>
            <a:pPr lvl="3"/>
            <a:r>
              <a:rPr lang="en-US" dirty="0">
                <a:solidFill>
                  <a:schemeClr val="tx1"/>
                </a:solidFill>
              </a:rPr>
              <a:t> Learns from Experience (E) for given Task (T) measured by Performance (P)</a:t>
            </a:r>
          </a:p>
          <a:p>
            <a:pPr lvl="4"/>
            <a:r>
              <a:rPr lang="en-US" sz="1200" i="1" dirty="0"/>
              <a:t>Performance of Tasks improves with Experience</a:t>
            </a:r>
          </a:p>
          <a:p>
            <a:pPr lvl="3"/>
            <a:r>
              <a:rPr lang="en-US" dirty="0">
                <a:solidFill>
                  <a:schemeClr val="tx1"/>
                </a:solidFill>
              </a:rPr>
              <a:t>Example:</a:t>
            </a:r>
          </a:p>
          <a:p>
            <a:pPr lvl="4"/>
            <a:r>
              <a:rPr lang="en-US" sz="1200" b="1" dirty="0">
                <a:solidFill>
                  <a:schemeClr val="tx1"/>
                </a:solidFill>
              </a:rPr>
              <a:t>Experience</a:t>
            </a:r>
            <a:r>
              <a:rPr lang="en-US" sz="1200" dirty="0">
                <a:solidFill>
                  <a:schemeClr val="tx1"/>
                </a:solidFill>
              </a:rPr>
              <a:t>: </a:t>
            </a:r>
            <a:r>
              <a:rPr lang="en-US" sz="1200" dirty="0"/>
              <a:t>Dataset of emails considered ‘spam’ and ‘not spam’</a:t>
            </a:r>
          </a:p>
          <a:p>
            <a:pPr lvl="4"/>
            <a:r>
              <a:rPr lang="en-US" sz="1200" b="1" dirty="0">
                <a:solidFill>
                  <a:schemeClr val="tx1"/>
                </a:solidFill>
              </a:rPr>
              <a:t>Task</a:t>
            </a:r>
            <a:r>
              <a:rPr lang="en-US" sz="1200" dirty="0">
                <a:solidFill>
                  <a:schemeClr val="tx1"/>
                </a:solidFill>
              </a:rPr>
              <a:t>: </a:t>
            </a:r>
            <a:r>
              <a:rPr lang="en-US" sz="1200" dirty="0"/>
              <a:t>Recognize and classify email as ‘spam’ or ‘not spam’</a:t>
            </a:r>
          </a:p>
          <a:p>
            <a:pPr lvl="4"/>
            <a:r>
              <a:rPr lang="en-US" sz="1200" b="1" dirty="0">
                <a:solidFill>
                  <a:schemeClr val="tx1"/>
                </a:solidFill>
              </a:rPr>
              <a:t>Performance</a:t>
            </a:r>
            <a:r>
              <a:rPr lang="en-US" sz="1200" dirty="0">
                <a:solidFill>
                  <a:schemeClr val="tx1"/>
                </a:solidFill>
              </a:rPr>
              <a:t>: </a:t>
            </a:r>
            <a:r>
              <a:rPr lang="en-US" sz="1200" dirty="0"/>
              <a:t>Percentage of correctly classified emails</a:t>
            </a:r>
          </a:p>
          <a:p>
            <a:pPr lvl="1"/>
            <a:r>
              <a:rPr lang="en-US" b="1" dirty="0">
                <a:solidFill>
                  <a:schemeClr val="bg2"/>
                </a:solidFill>
              </a:rPr>
              <a:t>4 types of ML</a:t>
            </a:r>
          </a:p>
          <a:p>
            <a:pPr lvl="3"/>
            <a:r>
              <a:rPr lang="en-US" dirty="0"/>
              <a:t>Supervised/ Unsupervised Learning</a:t>
            </a:r>
          </a:p>
          <a:p>
            <a:pPr lvl="3"/>
            <a:r>
              <a:rPr lang="en-US" dirty="0"/>
              <a:t>Reinforcement Learning</a:t>
            </a:r>
          </a:p>
          <a:p>
            <a:pPr lvl="3"/>
            <a:r>
              <a:rPr lang="en-US" dirty="0"/>
              <a:t>Semi-Supervised Learning</a:t>
            </a:r>
          </a:p>
          <a:p>
            <a:pPr lvl="3"/>
            <a:endParaRPr lang="en-US" dirty="0">
              <a:solidFill>
                <a:schemeClr val="tx1"/>
              </a:solidFill>
            </a:endParaRPr>
          </a:p>
        </p:txBody>
      </p:sp>
    </p:spTree>
    <p:extLst>
      <p:ext uri="{BB962C8B-B14F-4D97-AF65-F5344CB8AC3E}">
        <p14:creationId xmlns:p14="http://schemas.microsoft.com/office/powerpoint/2010/main" val="283469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0F78B4C7-5103-8D4C-A728-87983856CFB2}"/>
              </a:ext>
            </a:extLst>
          </p:cNvPr>
          <p:cNvSpPr txBox="1"/>
          <p:nvPr/>
        </p:nvSpPr>
        <p:spPr>
          <a:xfrm>
            <a:off x="1981200" y="1582435"/>
            <a:ext cx="5105519" cy="2136803"/>
          </a:xfrm>
          <a:prstGeom prst="rect">
            <a:avLst/>
          </a:prstGeom>
          <a:noFill/>
        </p:spPr>
        <p:txBody>
          <a:bodyPr wrap="square" rtlCol="0">
            <a:spAutoFit/>
          </a:bodyPr>
          <a:lstStyle/>
          <a:p>
            <a:pPr algn="l">
              <a:lnSpc>
                <a:spcPct val="120000"/>
              </a:lnSpc>
            </a:pPr>
            <a:r>
              <a:rPr lang="en-US" sz="1400" b="1" dirty="0"/>
              <a:t>For each in dataset:</a:t>
            </a:r>
          </a:p>
          <a:p>
            <a:pPr algn="l">
              <a:lnSpc>
                <a:spcPct val="120000"/>
              </a:lnSpc>
            </a:pPr>
            <a:r>
              <a:rPr lang="en-US" sz="1400" b="1" dirty="0"/>
              <a:t>	</a:t>
            </a:r>
            <a:r>
              <a:rPr lang="en-US" sz="1400" dirty="0">
                <a:solidFill>
                  <a:schemeClr val="accent2"/>
                </a:solidFill>
              </a:rPr>
              <a:t>* Access datasets used in STREAMLINE</a:t>
            </a:r>
          </a:p>
          <a:p>
            <a:pPr algn="l">
              <a:lnSpc>
                <a:spcPct val="120000"/>
              </a:lnSpc>
            </a:pPr>
            <a:r>
              <a:rPr lang="en-US" sz="1400" b="1" dirty="0">
                <a:solidFill>
                  <a:schemeClr val="accent2"/>
                </a:solidFill>
              </a:rPr>
              <a:t>	* </a:t>
            </a:r>
            <a:r>
              <a:rPr lang="en-US" sz="1400" dirty="0">
                <a:solidFill>
                  <a:schemeClr val="accent2"/>
                </a:solidFill>
              </a:rPr>
              <a:t>Usually starts with ‘</a:t>
            </a:r>
            <a:r>
              <a:rPr lang="en-US" sz="1400" dirty="0" err="1">
                <a:solidFill>
                  <a:schemeClr val="accent2"/>
                </a:solidFill>
              </a:rPr>
              <a:t>hcc-data_example</a:t>
            </a:r>
            <a:r>
              <a:rPr lang="en-US" sz="1400" dirty="0">
                <a:solidFill>
                  <a:schemeClr val="accent2"/>
                </a:solidFill>
              </a:rPr>
              <a:t>’ before moving </a:t>
            </a:r>
          </a:p>
          <a:p>
            <a:pPr algn="l">
              <a:lnSpc>
                <a:spcPct val="120000"/>
              </a:lnSpc>
            </a:pPr>
            <a:r>
              <a:rPr lang="en-US" sz="1400" dirty="0">
                <a:solidFill>
                  <a:schemeClr val="accent2"/>
                </a:solidFill>
              </a:rPr>
              <a:t>	   onto additional datasets</a:t>
            </a:r>
            <a:endParaRPr lang="en-US" sz="1400" b="1" dirty="0"/>
          </a:p>
          <a:p>
            <a:pPr algn="l">
              <a:lnSpc>
                <a:spcPct val="120000"/>
              </a:lnSpc>
            </a:pPr>
            <a:r>
              <a:rPr lang="en-US" sz="1400" b="1" dirty="0"/>
              <a:t>	For algorithm in algorithms:</a:t>
            </a:r>
          </a:p>
          <a:p>
            <a:pPr algn="l">
              <a:lnSpc>
                <a:spcPct val="120000"/>
              </a:lnSpc>
            </a:pPr>
            <a:r>
              <a:rPr lang="en-US" sz="1400" dirty="0">
                <a:solidFill>
                  <a:schemeClr val="accent2"/>
                </a:solidFill>
              </a:rPr>
              <a:t>		* start with first algorithm in algorithms [ ] list</a:t>
            </a:r>
          </a:p>
          <a:p>
            <a:pPr algn="l">
              <a:lnSpc>
                <a:spcPct val="120000"/>
              </a:lnSpc>
            </a:pPr>
            <a:r>
              <a:rPr lang="en-US" sz="1400" dirty="0">
                <a:solidFill>
                  <a:schemeClr val="accent2"/>
                </a:solidFill>
              </a:rPr>
              <a:t>		* move to next algorithm when inner-loop finishes</a:t>
            </a:r>
          </a:p>
          <a:p>
            <a:pPr algn="l">
              <a:lnSpc>
                <a:spcPct val="120000"/>
              </a:lnSpc>
            </a:pPr>
            <a:r>
              <a:rPr lang="en-US" sz="1400" b="1" dirty="0"/>
              <a:t>		For cvCount in range(0, </a:t>
            </a:r>
            <a:r>
              <a:rPr lang="en-US" sz="1400" b="1" dirty="0" err="1"/>
              <a:t>cv_partitions</a:t>
            </a:r>
            <a:r>
              <a:rPr lang="en-US" sz="1400" b="1" dirty="0"/>
              <a:t>):</a:t>
            </a:r>
          </a:p>
        </p:txBody>
      </p:sp>
      <p:sp>
        <p:nvSpPr>
          <p:cNvPr id="2" name="Rectangle 1">
            <a:extLst>
              <a:ext uri="{FF2B5EF4-FFF2-40B4-BE49-F238E27FC236}">
                <a16:creationId xmlns:a16="http://schemas.microsoft.com/office/drawing/2014/main" id="{E68C291F-D8E9-4442-906D-6DC2DE7234D6}"/>
              </a:ext>
            </a:extLst>
          </p:cNvPr>
          <p:cNvSpPr/>
          <p:nvPr/>
        </p:nvSpPr>
        <p:spPr>
          <a:xfrm>
            <a:off x="5494638" y="1059215"/>
            <a:ext cx="3328087" cy="523220"/>
          </a:xfrm>
          <a:prstGeom prst="rect">
            <a:avLst/>
          </a:prstGeom>
        </p:spPr>
        <p:txBody>
          <a:bodyPr wrap="square">
            <a:spAutoFit/>
          </a:bodyPr>
          <a:lstStyle/>
          <a:p>
            <a:endParaRPr lang="en-US" sz="1400" dirty="0">
              <a:solidFill>
                <a:schemeClr val="accent2"/>
              </a:solidFill>
            </a:endParaRPr>
          </a:p>
          <a:p>
            <a:endParaRPr lang="en-US" sz="1400" dirty="0">
              <a:solidFill>
                <a:schemeClr val="accent2"/>
              </a:solidFill>
            </a:endParaRPr>
          </a:p>
        </p:txBody>
      </p:sp>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90</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How For-Loops Work in My SHAP Code</a:t>
            </a:r>
          </a:p>
        </p:txBody>
      </p:sp>
      <p:cxnSp>
        <p:nvCxnSpPr>
          <p:cNvPr id="28" name="Straight Arrow Connector 27">
            <a:extLst>
              <a:ext uri="{FF2B5EF4-FFF2-40B4-BE49-F238E27FC236}">
                <a16:creationId xmlns:a16="http://schemas.microsoft.com/office/drawing/2014/main" id="{9363AD0B-D847-DB4B-A2C5-45DC29AE3619}"/>
              </a:ext>
            </a:extLst>
          </p:cNvPr>
          <p:cNvCxnSpPr>
            <a:cxnSpLocks/>
          </p:cNvCxnSpPr>
          <p:nvPr/>
        </p:nvCxnSpPr>
        <p:spPr>
          <a:xfrm>
            <a:off x="1594796" y="3028950"/>
            <a:ext cx="772808" cy="0"/>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4725C15-B373-6A40-9E7B-D273C410F2B9}"/>
              </a:ext>
            </a:extLst>
          </p:cNvPr>
          <p:cNvSpPr txBox="1"/>
          <p:nvPr/>
        </p:nvSpPr>
        <p:spPr>
          <a:xfrm>
            <a:off x="1363584" y="2624521"/>
            <a:ext cx="284052" cy="307777"/>
          </a:xfrm>
          <a:prstGeom prst="rect">
            <a:avLst/>
          </a:prstGeom>
          <a:noFill/>
        </p:spPr>
        <p:txBody>
          <a:bodyPr wrap="none" rtlCol="0">
            <a:spAutoFit/>
          </a:bodyPr>
          <a:lstStyle/>
          <a:p>
            <a:pPr algn="l"/>
            <a:r>
              <a:rPr lang="en-US" sz="1400" b="1" dirty="0"/>
              <a:t>1</a:t>
            </a:r>
          </a:p>
        </p:txBody>
      </p:sp>
      <p:cxnSp>
        <p:nvCxnSpPr>
          <p:cNvPr id="32" name="Straight Connector 31">
            <a:extLst>
              <a:ext uri="{FF2B5EF4-FFF2-40B4-BE49-F238E27FC236}">
                <a16:creationId xmlns:a16="http://schemas.microsoft.com/office/drawing/2014/main" id="{4A6B1493-FC25-AD41-9A8F-DFDFF3CF707C}"/>
              </a:ext>
            </a:extLst>
          </p:cNvPr>
          <p:cNvCxnSpPr>
            <a:cxnSpLocks/>
          </p:cNvCxnSpPr>
          <p:nvPr/>
        </p:nvCxnSpPr>
        <p:spPr>
          <a:xfrm>
            <a:off x="1605327" y="2495580"/>
            <a:ext cx="1" cy="541956"/>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63F614B-A9EB-F04C-9AB7-1CFC93D72451}"/>
              </a:ext>
            </a:extLst>
          </p:cNvPr>
          <p:cNvCxnSpPr>
            <a:cxnSpLocks/>
          </p:cNvCxnSpPr>
          <p:nvPr/>
        </p:nvCxnSpPr>
        <p:spPr>
          <a:xfrm flipH="1">
            <a:off x="1605330" y="2510084"/>
            <a:ext cx="350109"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531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8C291F-D8E9-4442-906D-6DC2DE7234D6}"/>
              </a:ext>
            </a:extLst>
          </p:cNvPr>
          <p:cNvSpPr/>
          <p:nvPr/>
        </p:nvSpPr>
        <p:spPr>
          <a:xfrm>
            <a:off x="5494638" y="1059215"/>
            <a:ext cx="3328087" cy="523220"/>
          </a:xfrm>
          <a:prstGeom prst="rect">
            <a:avLst/>
          </a:prstGeom>
        </p:spPr>
        <p:txBody>
          <a:bodyPr wrap="square">
            <a:spAutoFit/>
          </a:bodyPr>
          <a:lstStyle/>
          <a:p>
            <a:endParaRPr lang="en-US" sz="1400" dirty="0">
              <a:solidFill>
                <a:schemeClr val="accent2"/>
              </a:solidFill>
            </a:endParaRPr>
          </a:p>
          <a:p>
            <a:endParaRPr lang="en-US" sz="1400" dirty="0">
              <a:solidFill>
                <a:schemeClr val="accent2"/>
              </a:solidFill>
            </a:endParaRPr>
          </a:p>
        </p:txBody>
      </p:sp>
      <p:sp>
        <p:nvSpPr>
          <p:cNvPr id="29" name="TextBox 28">
            <a:extLst>
              <a:ext uri="{FF2B5EF4-FFF2-40B4-BE49-F238E27FC236}">
                <a16:creationId xmlns:a16="http://schemas.microsoft.com/office/drawing/2014/main" id="{0F78B4C7-5103-8D4C-A728-87983856CFB2}"/>
              </a:ext>
            </a:extLst>
          </p:cNvPr>
          <p:cNvSpPr txBox="1"/>
          <p:nvPr/>
        </p:nvSpPr>
        <p:spPr>
          <a:xfrm>
            <a:off x="2057400" y="1582435"/>
            <a:ext cx="5105519" cy="2136803"/>
          </a:xfrm>
          <a:prstGeom prst="rect">
            <a:avLst/>
          </a:prstGeom>
          <a:noFill/>
        </p:spPr>
        <p:txBody>
          <a:bodyPr wrap="square" rtlCol="0">
            <a:spAutoFit/>
          </a:bodyPr>
          <a:lstStyle/>
          <a:p>
            <a:pPr algn="l">
              <a:lnSpc>
                <a:spcPct val="120000"/>
              </a:lnSpc>
            </a:pPr>
            <a:r>
              <a:rPr lang="en-US" sz="1400" b="1" dirty="0"/>
              <a:t>For each in dataset:</a:t>
            </a:r>
          </a:p>
          <a:p>
            <a:pPr algn="l">
              <a:lnSpc>
                <a:spcPct val="120000"/>
              </a:lnSpc>
            </a:pPr>
            <a:r>
              <a:rPr lang="en-US" sz="1400" b="1" dirty="0"/>
              <a:t>	</a:t>
            </a:r>
            <a:r>
              <a:rPr lang="en-US" sz="1400" dirty="0">
                <a:solidFill>
                  <a:schemeClr val="accent2"/>
                </a:solidFill>
              </a:rPr>
              <a:t>* Access datasets used in STREAMLINE</a:t>
            </a:r>
          </a:p>
          <a:p>
            <a:pPr algn="l">
              <a:lnSpc>
                <a:spcPct val="120000"/>
              </a:lnSpc>
            </a:pPr>
            <a:r>
              <a:rPr lang="en-US" sz="1400" b="1" dirty="0">
                <a:solidFill>
                  <a:schemeClr val="accent2"/>
                </a:solidFill>
              </a:rPr>
              <a:t>	* </a:t>
            </a:r>
            <a:r>
              <a:rPr lang="en-US" sz="1400" dirty="0">
                <a:solidFill>
                  <a:schemeClr val="accent2"/>
                </a:solidFill>
              </a:rPr>
              <a:t>Usually starts with ‘</a:t>
            </a:r>
            <a:r>
              <a:rPr lang="en-US" sz="1400" dirty="0" err="1">
                <a:solidFill>
                  <a:schemeClr val="accent2"/>
                </a:solidFill>
              </a:rPr>
              <a:t>hcc-data_example</a:t>
            </a:r>
            <a:r>
              <a:rPr lang="en-US" sz="1400" dirty="0">
                <a:solidFill>
                  <a:schemeClr val="accent2"/>
                </a:solidFill>
              </a:rPr>
              <a:t>’ before moving </a:t>
            </a:r>
          </a:p>
          <a:p>
            <a:pPr algn="l">
              <a:lnSpc>
                <a:spcPct val="120000"/>
              </a:lnSpc>
            </a:pPr>
            <a:r>
              <a:rPr lang="en-US" sz="1400" dirty="0">
                <a:solidFill>
                  <a:schemeClr val="accent2"/>
                </a:solidFill>
              </a:rPr>
              <a:t>	   onto additional datasets</a:t>
            </a:r>
            <a:endParaRPr lang="en-US" sz="1400" b="1" dirty="0"/>
          </a:p>
          <a:p>
            <a:pPr algn="l">
              <a:lnSpc>
                <a:spcPct val="120000"/>
              </a:lnSpc>
            </a:pPr>
            <a:r>
              <a:rPr lang="en-US" sz="1400" b="1" dirty="0"/>
              <a:t>	For algorithm in algorithms:</a:t>
            </a:r>
          </a:p>
          <a:p>
            <a:pPr algn="l">
              <a:lnSpc>
                <a:spcPct val="120000"/>
              </a:lnSpc>
            </a:pPr>
            <a:r>
              <a:rPr lang="en-US" sz="1400" dirty="0">
                <a:solidFill>
                  <a:schemeClr val="accent2"/>
                </a:solidFill>
              </a:rPr>
              <a:t>		* start with first algorithm in algorithms [ ] list</a:t>
            </a:r>
          </a:p>
          <a:p>
            <a:pPr algn="l">
              <a:lnSpc>
                <a:spcPct val="120000"/>
              </a:lnSpc>
            </a:pPr>
            <a:r>
              <a:rPr lang="en-US" sz="1400" dirty="0">
                <a:solidFill>
                  <a:schemeClr val="accent2"/>
                </a:solidFill>
              </a:rPr>
              <a:t>		* move to next algorithm when inner-loop finishes</a:t>
            </a:r>
          </a:p>
          <a:p>
            <a:pPr algn="l">
              <a:lnSpc>
                <a:spcPct val="120000"/>
              </a:lnSpc>
            </a:pPr>
            <a:r>
              <a:rPr lang="en-US" sz="1400" b="1" dirty="0"/>
              <a:t>		For cvCount in range(0, </a:t>
            </a:r>
            <a:r>
              <a:rPr lang="en-US" sz="1400" b="1" dirty="0" err="1"/>
              <a:t>cv_partitions</a:t>
            </a:r>
            <a:r>
              <a:rPr lang="en-US" sz="1400" b="1" dirty="0"/>
              <a:t>):</a:t>
            </a:r>
          </a:p>
        </p:txBody>
      </p:sp>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91</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How For-Loops Work in My SHAP Code (cont.)</a:t>
            </a:r>
          </a:p>
        </p:txBody>
      </p:sp>
      <p:sp>
        <p:nvSpPr>
          <p:cNvPr id="18" name="TextBox 17">
            <a:extLst>
              <a:ext uri="{FF2B5EF4-FFF2-40B4-BE49-F238E27FC236}">
                <a16:creationId xmlns:a16="http://schemas.microsoft.com/office/drawing/2014/main" id="{A0C2C0AF-BCDC-A140-98E0-6BB540C2EF2C}"/>
              </a:ext>
            </a:extLst>
          </p:cNvPr>
          <p:cNvSpPr txBox="1"/>
          <p:nvPr/>
        </p:nvSpPr>
        <p:spPr>
          <a:xfrm>
            <a:off x="1858589" y="3431085"/>
            <a:ext cx="284052" cy="307777"/>
          </a:xfrm>
          <a:prstGeom prst="rect">
            <a:avLst/>
          </a:prstGeom>
          <a:noFill/>
        </p:spPr>
        <p:txBody>
          <a:bodyPr wrap="none" rtlCol="0">
            <a:spAutoFit/>
          </a:bodyPr>
          <a:lstStyle/>
          <a:p>
            <a:pPr algn="l"/>
            <a:r>
              <a:rPr lang="en-US" sz="1400" b="1" dirty="0"/>
              <a:t>2</a:t>
            </a:r>
          </a:p>
        </p:txBody>
      </p:sp>
      <p:cxnSp>
        <p:nvCxnSpPr>
          <p:cNvPr id="42" name="Straight Arrow Connector 41">
            <a:extLst>
              <a:ext uri="{FF2B5EF4-FFF2-40B4-BE49-F238E27FC236}">
                <a16:creationId xmlns:a16="http://schemas.microsoft.com/office/drawing/2014/main" id="{7030C2EA-EA7D-F543-9FEB-02A69114C3AB}"/>
              </a:ext>
            </a:extLst>
          </p:cNvPr>
          <p:cNvCxnSpPr>
            <a:cxnSpLocks/>
          </p:cNvCxnSpPr>
          <p:nvPr/>
        </p:nvCxnSpPr>
        <p:spPr>
          <a:xfrm>
            <a:off x="2146389" y="3834148"/>
            <a:ext cx="1094140" cy="0"/>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561E400-3C5A-0C4E-98A3-1D1EC662CCD8}"/>
              </a:ext>
            </a:extLst>
          </p:cNvPr>
          <p:cNvCxnSpPr>
            <a:cxnSpLocks/>
          </p:cNvCxnSpPr>
          <p:nvPr/>
        </p:nvCxnSpPr>
        <p:spPr>
          <a:xfrm>
            <a:off x="2158453" y="3046381"/>
            <a:ext cx="0" cy="795263"/>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62188D-AEFE-3743-A181-1364EDA5C100}"/>
              </a:ext>
            </a:extLst>
          </p:cNvPr>
          <p:cNvCxnSpPr>
            <a:cxnSpLocks/>
          </p:cNvCxnSpPr>
          <p:nvPr/>
        </p:nvCxnSpPr>
        <p:spPr>
          <a:xfrm>
            <a:off x="1630380" y="3026119"/>
            <a:ext cx="772808" cy="0"/>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95FD9D1-87E2-DB4B-94CE-51DB9CB9B9DF}"/>
              </a:ext>
            </a:extLst>
          </p:cNvPr>
          <p:cNvSpPr txBox="1"/>
          <p:nvPr/>
        </p:nvSpPr>
        <p:spPr>
          <a:xfrm>
            <a:off x="1399168" y="2621690"/>
            <a:ext cx="284052" cy="307777"/>
          </a:xfrm>
          <a:prstGeom prst="rect">
            <a:avLst/>
          </a:prstGeom>
          <a:noFill/>
        </p:spPr>
        <p:txBody>
          <a:bodyPr wrap="none" rtlCol="0">
            <a:spAutoFit/>
          </a:bodyPr>
          <a:lstStyle/>
          <a:p>
            <a:pPr algn="l"/>
            <a:r>
              <a:rPr lang="en-US" sz="1400" b="1" dirty="0"/>
              <a:t>1</a:t>
            </a:r>
          </a:p>
        </p:txBody>
      </p:sp>
      <p:cxnSp>
        <p:nvCxnSpPr>
          <p:cNvPr id="30" name="Straight Connector 29">
            <a:extLst>
              <a:ext uri="{FF2B5EF4-FFF2-40B4-BE49-F238E27FC236}">
                <a16:creationId xmlns:a16="http://schemas.microsoft.com/office/drawing/2014/main" id="{35B2421D-0CD6-8743-A6F8-31487F85497C}"/>
              </a:ext>
            </a:extLst>
          </p:cNvPr>
          <p:cNvCxnSpPr>
            <a:cxnSpLocks/>
          </p:cNvCxnSpPr>
          <p:nvPr/>
        </p:nvCxnSpPr>
        <p:spPr>
          <a:xfrm>
            <a:off x="1640911" y="2492749"/>
            <a:ext cx="1" cy="541956"/>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CB04E1E-F004-9D45-A6A0-16EFC41186A9}"/>
              </a:ext>
            </a:extLst>
          </p:cNvPr>
          <p:cNvCxnSpPr>
            <a:cxnSpLocks/>
          </p:cNvCxnSpPr>
          <p:nvPr/>
        </p:nvCxnSpPr>
        <p:spPr>
          <a:xfrm flipH="1">
            <a:off x="1640914" y="2507253"/>
            <a:ext cx="350109"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646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0F78B4C7-5103-8D4C-A728-87983856CFB2}"/>
              </a:ext>
            </a:extLst>
          </p:cNvPr>
          <p:cNvSpPr txBox="1"/>
          <p:nvPr/>
        </p:nvSpPr>
        <p:spPr>
          <a:xfrm>
            <a:off x="753247" y="1999549"/>
            <a:ext cx="5105519" cy="2136803"/>
          </a:xfrm>
          <a:prstGeom prst="rect">
            <a:avLst/>
          </a:prstGeom>
          <a:noFill/>
        </p:spPr>
        <p:txBody>
          <a:bodyPr wrap="square" rtlCol="0">
            <a:spAutoFit/>
          </a:bodyPr>
          <a:lstStyle/>
          <a:p>
            <a:pPr algn="l">
              <a:lnSpc>
                <a:spcPct val="120000"/>
              </a:lnSpc>
            </a:pPr>
            <a:r>
              <a:rPr lang="en-US" sz="1400" b="1" dirty="0"/>
              <a:t>For each in dataset:</a:t>
            </a:r>
          </a:p>
          <a:p>
            <a:pPr algn="l">
              <a:lnSpc>
                <a:spcPct val="120000"/>
              </a:lnSpc>
            </a:pPr>
            <a:r>
              <a:rPr lang="en-US" sz="1400" b="1" dirty="0"/>
              <a:t>	</a:t>
            </a:r>
            <a:r>
              <a:rPr lang="en-US" sz="1400" dirty="0">
                <a:solidFill>
                  <a:schemeClr val="accent2"/>
                </a:solidFill>
              </a:rPr>
              <a:t>* Access datasets used in STREAMLINE</a:t>
            </a:r>
          </a:p>
          <a:p>
            <a:pPr algn="l">
              <a:lnSpc>
                <a:spcPct val="120000"/>
              </a:lnSpc>
            </a:pPr>
            <a:r>
              <a:rPr lang="en-US" sz="1400" b="1" dirty="0">
                <a:solidFill>
                  <a:schemeClr val="accent2"/>
                </a:solidFill>
              </a:rPr>
              <a:t>	* </a:t>
            </a:r>
            <a:r>
              <a:rPr lang="en-US" sz="1400" dirty="0">
                <a:solidFill>
                  <a:schemeClr val="accent2"/>
                </a:solidFill>
              </a:rPr>
              <a:t>Usually starts with ‘</a:t>
            </a:r>
            <a:r>
              <a:rPr lang="en-US" sz="1400" dirty="0" err="1">
                <a:solidFill>
                  <a:schemeClr val="accent2"/>
                </a:solidFill>
              </a:rPr>
              <a:t>hcc-data_example</a:t>
            </a:r>
            <a:r>
              <a:rPr lang="en-US" sz="1400" dirty="0">
                <a:solidFill>
                  <a:schemeClr val="accent2"/>
                </a:solidFill>
              </a:rPr>
              <a:t>’ before moving </a:t>
            </a:r>
          </a:p>
          <a:p>
            <a:pPr algn="l">
              <a:lnSpc>
                <a:spcPct val="120000"/>
              </a:lnSpc>
            </a:pPr>
            <a:r>
              <a:rPr lang="en-US" sz="1400" dirty="0">
                <a:solidFill>
                  <a:schemeClr val="accent2"/>
                </a:solidFill>
              </a:rPr>
              <a:t>	   onto additional datasets</a:t>
            </a:r>
            <a:endParaRPr lang="en-US" sz="1400" b="1" dirty="0"/>
          </a:p>
          <a:p>
            <a:pPr algn="l">
              <a:lnSpc>
                <a:spcPct val="120000"/>
              </a:lnSpc>
            </a:pPr>
            <a:r>
              <a:rPr lang="en-US" sz="1400" b="1" dirty="0"/>
              <a:t>	For algorithm in algorithms:</a:t>
            </a:r>
          </a:p>
          <a:p>
            <a:pPr algn="l">
              <a:lnSpc>
                <a:spcPct val="120000"/>
              </a:lnSpc>
            </a:pPr>
            <a:r>
              <a:rPr lang="en-US" sz="1400" dirty="0">
                <a:solidFill>
                  <a:schemeClr val="accent2"/>
                </a:solidFill>
              </a:rPr>
              <a:t>		* start with first algorithm in algorithms [ ] list</a:t>
            </a:r>
          </a:p>
          <a:p>
            <a:pPr algn="l">
              <a:lnSpc>
                <a:spcPct val="120000"/>
              </a:lnSpc>
            </a:pPr>
            <a:r>
              <a:rPr lang="en-US" sz="1400" dirty="0">
                <a:solidFill>
                  <a:schemeClr val="accent2"/>
                </a:solidFill>
              </a:rPr>
              <a:t>		* move to next algorithm when inner-loop finishes</a:t>
            </a:r>
          </a:p>
          <a:p>
            <a:pPr algn="l">
              <a:lnSpc>
                <a:spcPct val="120000"/>
              </a:lnSpc>
            </a:pPr>
            <a:r>
              <a:rPr lang="en-US" sz="1400" b="1" dirty="0"/>
              <a:t>		For cvCount in range(0, </a:t>
            </a:r>
            <a:r>
              <a:rPr lang="en-US" sz="1400" b="1" dirty="0" err="1"/>
              <a:t>cv_partitions</a:t>
            </a:r>
            <a:r>
              <a:rPr lang="en-US" sz="1400" b="1" dirty="0"/>
              <a:t>):</a:t>
            </a:r>
          </a:p>
        </p:txBody>
      </p:sp>
      <p:sp>
        <p:nvSpPr>
          <p:cNvPr id="2" name="Rectangle 1">
            <a:extLst>
              <a:ext uri="{FF2B5EF4-FFF2-40B4-BE49-F238E27FC236}">
                <a16:creationId xmlns:a16="http://schemas.microsoft.com/office/drawing/2014/main" id="{E68C291F-D8E9-4442-906D-6DC2DE7234D6}"/>
              </a:ext>
            </a:extLst>
          </p:cNvPr>
          <p:cNvSpPr/>
          <p:nvPr/>
        </p:nvSpPr>
        <p:spPr>
          <a:xfrm>
            <a:off x="5494638" y="1059215"/>
            <a:ext cx="3328087" cy="523220"/>
          </a:xfrm>
          <a:prstGeom prst="rect">
            <a:avLst/>
          </a:prstGeom>
        </p:spPr>
        <p:txBody>
          <a:bodyPr wrap="square">
            <a:spAutoFit/>
          </a:bodyPr>
          <a:lstStyle/>
          <a:p>
            <a:endParaRPr lang="en-US" sz="1400" dirty="0">
              <a:solidFill>
                <a:schemeClr val="accent2"/>
              </a:solidFill>
            </a:endParaRPr>
          </a:p>
          <a:p>
            <a:endParaRPr lang="en-US" sz="1400" dirty="0">
              <a:solidFill>
                <a:schemeClr val="accent2"/>
              </a:solidFill>
            </a:endParaRPr>
          </a:p>
        </p:txBody>
      </p:sp>
      <p:pic>
        <p:nvPicPr>
          <p:cNvPr id="16" name="Picture 15">
            <a:extLst>
              <a:ext uri="{FF2B5EF4-FFF2-40B4-BE49-F238E27FC236}">
                <a16:creationId xmlns:a16="http://schemas.microsoft.com/office/drawing/2014/main" id="{862DC39C-BFA2-1744-AFB0-AC30F6849146}"/>
              </a:ext>
            </a:extLst>
          </p:cNvPr>
          <p:cNvPicPr>
            <a:picLocks noChangeAspect="1"/>
          </p:cNvPicPr>
          <p:nvPr/>
        </p:nvPicPr>
        <p:blipFill>
          <a:blip r:embed="rId2"/>
          <a:stretch>
            <a:fillRect/>
          </a:stretch>
        </p:blipFill>
        <p:spPr>
          <a:xfrm>
            <a:off x="6125070" y="1249727"/>
            <a:ext cx="2800920" cy="2573539"/>
          </a:xfrm>
          <a:prstGeom prst="rect">
            <a:avLst/>
          </a:prstGeom>
          <a:ln>
            <a:noFill/>
          </a:ln>
        </p:spPr>
      </p:pic>
      <p:sp>
        <p:nvSpPr>
          <p:cNvPr id="19" name="TextBox 18">
            <a:extLst>
              <a:ext uri="{FF2B5EF4-FFF2-40B4-BE49-F238E27FC236}">
                <a16:creationId xmlns:a16="http://schemas.microsoft.com/office/drawing/2014/main" id="{3688317C-54C5-654A-93C4-CA8005E9723D}"/>
              </a:ext>
            </a:extLst>
          </p:cNvPr>
          <p:cNvSpPr txBox="1"/>
          <p:nvPr/>
        </p:nvSpPr>
        <p:spPr>
          <a:xfrm>
            <a:off x="5446403" y="4006702"/>
            <a:ext cx="284052" cy="307777"/>
          </a:xfrm>
          <a:prstGeom prst="rect">
            <a:avLst/>
          </a:prstGeom>
          <a:noFill/>
        </p:spPr>
        <p:txBody>
          <a:bodyPr wrap="none" rtlCol="0">
            <a:spAutoFit/>
          </a:bodyPr>
          <a:lstStyle/>
          <a:p>
            <a:pPr algn="l"/>
            <a:r>
              <a:rPr lang="en-US" sz="1400" b="1" dirty="0"/>
              <a:t>3</a:t>
            </a:r>
          </a:p>
        </p:txBody>
      </p:sp>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92</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How For-Loops Work in My SHAP Code (cont.)</a:t>
            </a:r>
          </a:p>
        </p:txBody>
      </p:sp>
      <p:cxnSp>
        <p:nvCxnSpPr>
          <p:cNvPr id="28" name="Straight Arrow Connector 27">
            <a:extLst>
              <a:ext uri="{FF2B5EF4-FFF2-40B4-BE49-F238E27FC236}">
                <a16:creationId xmlns:a16="http://schemas.microsoft.com/office/drawing/2014/main" id="{9363AD0B-D847-DB4B-A2C5-45DC29AE3619}"/>
              </a:ext>
            </a:extLst>
          </p:cNvPr>
          <p:cNvCxnSpPr>
            <a:cxnSpLocks/>
          </p:cNvCxnSpPr>
          <p:nvPr/>
        </p:nvCxnSpPr>
        <p:spPr>
          <a:xfrm>
            <a:off x="392604" y="3454909"/>
            <a:ext cx="772808" cy="0"/>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F904ECD-573A-3446-ACF9-36E20A606044}"/>
              </a:ext>
            </a:extLst>
          </p:cNvPr>
          <p:cNvSpPr txBox="1"/>
          <p:nvPr/>
        </p:nvSpPr>
        <p:spPr>
          <a:xfrm>
            <a:off x="6296744" y="3873059"/>
            <a:ext cx="2629246" cy="307777"/>
          </a:xfrm>
          <a:prstGeom prst="rect">
            <a:avLst/>
          </a:prstGeom>
          <a:noFill/>
        </p:spPr>
        <p:txBody>
          <a:bodyPr wrap="none" rtlCol="0">
            <a:spAutoFit/>
          </a:bodyPr>
          <a:lstStyle/>
          <a:p>
            <a:pPr algn="l"/>
            <a:r>
              <a:rPr lang="en-US" sz="1400" dirty="0"/>
              <a:t>Iterates 0, 1, &amp; 2 </a:t>
            </a:r>
            <a:r>
              <a:rPr lang="en-US" sz="1400" dirty="0">
                <a:sym typeface="Wingdings" pitchFamily="2" charset="2"/>
              </a:rPr>
              <a:t> Break loop</a:t>
            </a:r>
            <a:endParaRPr lang="en-US" sz="1400" dirty="0"/>
          </a:p>
        </p:txBody>
      </p:sp>
      <p:cxnSp>
        <p:nvCxnSpPr>
          <p:cNvPr id="32" name="Straight Connector 31">
            <a:extLst>
              <a:ext uri="{FF2B5EF4-FFF2-40B4-BE49-F238E27FC236}">
                <a16:creationId xmlns:a16="http://schemas.microsoft.com/office/drawing/2014/main" id="{4A6B1493-FC25-AD41-9A8F-DFDFF3CF707C}"/>
              </a:ext>
            </a:extLst>
          </p:cNvPr>
          <p:cNvCxnSpPr>
            <a:cxnSpLocks/>
          </p:cNvCxnSpPr>
          <p:nvPr/>
        </p:nvCxnSpPr>
        <p:spPr>
          <a:xfrm>
            <a:off x="403135" y="2921539"/>
            <a:ext cx="1" cy="541956"/>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63F614B-A9EB-F04C-9AB7-1CFC93D72451}"/>
              </a:ext>
            </a:extLst>
          </p:cNvPr>
          <p:cNvCxnSpPr>
            <a:cxnSpLocks/>
          </p:cNvCxnSpPr>
          <p:nvPr/>
        </p:nvCxnSpPr>
        <p:spPr>
          <a:xfrm flipH="1">
            <a:off x="403138" y="2936043"/>
            <a:ext cx="350109"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030C2EA-EA7D-F543-9FEB-02A69114C3AB}"/>
              </a:ext>
            </a:extLst>
          </p:cNvPr>
          <p:cNvCxnSpPr>
            <a:cxnSpLocks/>
          </p:cNvCxnSpPr>
          <p:nvPr/>
        </p:nvCxnSpPr>
        <p:spPr>
          <a:xfrm>
            <a:off x="842236" y="4251262"/>
            <a:ext cx="1094140" cy="0"/>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561E400-3C5A-0C4E-98A3-1D1EC662CCD8}"/>
              </a:ext>
            </a:extLst>
          </p:cNvPr>
          <p:cNvCxnSpPr>
            <a:cxnSpLocks/>
          </p:cNvCxnSpPr>
          <p:nvPr/>
        </p:nvCxnSpPr>
        <p:spPr>
          <a:xfrm>
            <a:off x="854300" y="3463495"/>
            <a:ext cx="0" cy="795263"/>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7003F37-6BE8-A143-ADED-518A0BD9E931}"/>
              </a:ext>
            </a:extLst>
          </p:cNvPr>
          <p:cNvCxnSpPr>
            <a:cxnSpLocks/>
          </p:cNvCxnSpPr>
          <p:nvPr/>
        </p:nvCxnSpPr>
        <p:spPr>
          <a:xfrm>
            <a:off x="5072042" y="3980807"/>
            <a:ext cx="1149464" cy="0"/>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7453C85-05D6-CA48-9843-359A90AC33AF}"/>
              </a:ext>
            </a:extLst>
          </p:cNvPr>
          <p:cNvSpPr txBox="1"/>
          <p:nvPr/>
        </p:nvSpPr>
        <p:spPr>
          <a:xfrm>
            <a:off x="7383504" y="2381795"/>
            <a:ext cx="284052" cy="307777"/>
          </a:xfrm>
          <a:prstGeom prst="rect">
            <a:avLst/>
          </a:prstGeom>
          <a:noFill/>
        </p:spPr>
        <p:txBody>
          <a:bodyPr wrap="none" rtlCol="0">
            <a:spAutoFit/>
          </a:bodyPr>
          <a:lstStyle/>
          <a:p>
            <a:pPr algn="l"/>
            <a:r>
              <a:rPr lang="en-US" sz="1400" b="1" dirty="0"/>
              <a:t>3</a:t>
            </a:r>
          </a:p>
        </p:txBody>
      </p:sp>
    </p:spTree>
    <p:extLst>
      <p:ext uri="{BB962C8B-B14F-4D97-AF65-F5344CB8AC3E}">
        <p14:creationId xmlns:p14="http://schemas.microsoft.com/office/powerpoint/2010/main" val="314854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8C291F-D8E9-4442-906D-6DC2DE7234D6}"/>
              </a:ext>
            </a:extLst>
          </p:cNvPr>
          <p:cNvSpPr/>
          <p:nvPr/>
        </p:nvSpPr>
        <p:spPr>
          <a:xfrm>
            <a:off x="5494638" y="1059215"/>
            <a:ext cx="3328087" cy="523220"/>
          </a:xfrm>
          <a:prstGeom prst="rect">
            <a:avLst/>
          </a:prstGeom>
        </p:spPr>
        <p:txBody>
          <a:bodyPr wrap="square">
            <a:spAutoFit/>
          </a:bodyPr>
          <a:lstStyle/>
          <a:p>
            <a:endParaRPr lang="en-US" sz="1400" dirty="0">
              <a:solidFill>
                <a:schemeClr val="accent2"/>
              </a:solidFill>
            </a:endParaRPr>
          </a:p>
          <a:p>
            <a:endParaRPr lang="en-US" sz="1400" dirty="0">
              <a:solidFill>
                <a:schemeClr val="accent2"/>
              </a:solidFill>
            </a:endParaRPr>
          </a:p>
        </p:txBody>
      </p:sp>
      <p:sp>
        <p:nvSpPr>
          <p:cNvPr id="29" name="TextBox 28">
            <a:extLst>
              <a:ext uri="{FF2B5EF4-FFF2-40B4-BE49-F238E27FC236}">
                <a16:creationId xmlns:a16="http://schemas.microsoft.com/office/drawing/2014/main" id="{0F78B4C7-5103-8D4C-A728-87983856CFB2}"/>
              </a:ext>
            </a:extLst>
          </p:cNvPr>
          <p:cNvSpPr txBox="1"/>
          <p:nvPr/>
        </p:nvSpPr>
        <p:spPr>
          <a:xfrm>
            <a:off x="1905000" y="1110572"/>
            <a:ext cx="5105519" cy="844142"/>
          </a:xfrm>
          <a:prstGeom prst="rect">
            <a:avLst/>
          </a:prstGeom>
          <a:noFill/>
        </p:spPr>
        <p:txBody>
          <a:bodyPr wrap="square" rtlCol="0">
            <a:spAutoFit/>
          </a:bodyPr>
          <a:lstStyle/>
          <a:p>
            <a:pPr algn="l">
              <a:lnSpc>
                <a:spcPct val="120000"/>
              </a:lnSpc>
            </a:pPr>
            <a:r>
              <a:rPr lang="en-US" sz="1400" b="1" dirty="0"/>
              <a:t>For each in dataset:…</a:t>
            </a:r>
          </a:p>
          <a:p>
            <a:pPr algn="l">
              <a:lnSpc>
                <a:spcPct val="120000"/>
              </a:lnSpc>
            </a:pPr>
            <a:r>
              <a:rPr lang="en-US" sz="1400" b="1" dirty="0"/>
              <a:t>	For algorithm in algorithms:…</a:t>
            </a:r>
          </a:p>
          <a:p>
            <a:pPr algn="l">
              <a:lnSpc>
                <a:spcPct val="120000"/>
              </a:lnSpc>
            </a:pPr>
            <a:r>
              <a:rPr lang="en-US" sz="1400" b="1" dirty="0"/>
              <a:t>		For cvCount in range(0, </a:t>
            </a:r>
            <a:r>
              <a:rPr lang="en-US" sz="1400" b="1" dirty="0" err="1"/>
              <a:t>cv_partitions</a:t>
            </a:r>
            <a:r>
              <a:rPr lang="en-US" sz="1400" b="1" dirty="0"/>
              <a:t>):</a:t>
            </a:r>
          </a:p>
        </p:txBody>
      </p:sp>
      <p:pic>
        <p:nvPicPr>
          <p:cNvPr id="16" name="Picture 15">
            <a:extLst>
              <a:ext uri="{FF2B5EF4-FFF2-40B4-BE49-F238E27FC236}">
                <a16:creationId xmlns:a16="http://schemas.microsoft.com/office/drawing/2014/main" id="{862DC39C-BFA2-1744-AFB0-AC30F6849146}"/>
              </a:ext>
            </a:extLst>
          </p:cNvPr>
          <p:cNvPicPr>
            <a:picLocks noChangeAspect="1"/>
          </p:cNvPicPr>
          <p:nvPr/>
        </p:nvPicPr>
        <p:blipFill>
          <a:blip r:embed="rId2"/>
          <a:stretch>
            <a:fillRect/>
          </a:stretch>
        </p:blipFill>
        <p:spPr>
          <a:xfrm>
            <a:off x="2955458" y="1849902"/>
            <a:ext cx="2800920" cy="2573539"/>
          </a:xfrm>
          <a:prstGeom prst="rect">
            <a:avLst/>
          </a:prstGeom>
          <a:ln>
            <a:noFill/>
          </a:ln>
        </p:spPr>
      </p:pic>
      <p:sp>
        <p:nvSpPr>
          <p:cNvPr id="19" name="TextBox 18">
            <a:extLst>
              <a:ext uri="{FF2B5EF4-FFF2-40B4-BE49-F238E27FC236}">
                <a16:creationId xmlns:a16="http://schemas.microsoft.com/office/drawing/2014/main" id="{3688317C-54C5-654A-93C4-CA8005E9723D}"/>
              </a:ext>
            </a:extLst>
          </p:cNvPr>
          <p:cNvSpPr txBox="1"/>
          <p:nvPr/>
        </p:nvSpPr>
        <p:spPr>
          <a:xfrm>
            <a:off x="2656936" y="2029495"/>
            <a:ext cx="284052" cy="307777"/>
          </a:xfrm>
          <a:prstGeom prst="rect">
            <a:avLst/>
          </a:prstGeom>
          <a:noFill/>
        </p:spPr>
        <p:txBody>
          <a:bodyPr wrap="none" rtlCol="0">
            <a:spAutoFit/>
          </a:bodyPr>
          <a:lstStyle/>
          <a:p>
            <a:pPr algn="l"/>
            <a:r>
              <a:rPr lang="en-US" sz="1400" b="1" dirty="0"/>
              <a:t>3</a:t>
            </a:r>
          </a:p>
        </p:txBody>
      </p:sp>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93</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How For-Loops Work in My SHAP Code (cont.)</a:t>
            </a:r>
          </a:p>
        </p:txBody>
      </p:sp>
      <p:sp>
        <p:nvSpPr>
          <p:cNvPr id="6" name="TextBox 5">
            <a:extLst>
              <a:ext uri="{FF2B5EF4-FFF2-40B4-BE49-F238E27FC236}">
                <a16:creationId xmlns:a16="http://schemas.microsoft.com/office/drawing/2014/main" id="{7F904ECD-573A-3446-ACF9-36E20A606044}"/>
              </a:ext>
            </a:extLst>
          </p:cNvPr>
          <p:cNvSpPr txBox="1"/>
          <p:nvPr/>
        </p:nvSpPr>
        <p:spPr>
          <a:xfrm>
            <a:off x="5410200" y="3954297"/>
            <a:ext cx="2629246" cy="307777"/>
          </a:xfrm>
          <a:prstGeom prst="rect">
            <a:avLst/>
          </a:prstGeom>
          <a:noFill/>
        </p:spPr>
        <p:txBody>
          <a:bodyPr wrap="none" rtlCol="0">
            <a:spAutoFit/>
          </a:bodyPr>
          <a:lstStyle/>
          <a:p>
            <a:pPr algn="l"/>
            <a:r>
              <a:rPr lang="en-US" sz="1400" dirty="0"/>
              <a:t>Iterates 0, 1, &amp; 2 </a:t>
            </a:r>
            <a:r>
              <a:rPr lang="en-US" sz="1400" dirty="0">
                <a:sym typeface="Wingdings" pitchFamily="2" charset="2"/>
              </a:rPr>
              <a:t> Break loop</a:t>
            </a:r>
            <a:endParaRPr lang="en-US" sz="1400" dirty="0"/>
          </a:p>
        </p:txBody>
      </p:sp>
      <p:cxnSp>
        <p:nvCxnSpPr>
          <p:cNvPr id="49" name="Straight Arrow Connector 48">
            <a:extLst>
              <a:ext uri="{FF2B5EF4-FFF2-40B4-BE49-F238E27FC236}">
                <a16:creationId xmlns:a16="http://schemas.microsoft.com/office/drawing/2014/main" id="{07003F37-6BE8-A143-ADED-518A0BD9E931}"/>
              </a:ext>
            </a:extLst>
          </p:cNvPr>
          <p:cNvCxnSpPr>
            <a:cxnSpLocks/>
          </p:cNvCxnSpPr>
          <p:nvPr/>
        </p:nvCxnSpPr>
        <p:spPr>
          <a:xfrm>
            <a:off x="2971800" y="1984973"/>
            <a:ext cx="0" cy="396822"/>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781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94</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How For-Loops Work in My SHAP Code (cont.)</a:t>
            </a:r>
          </a:p>
        </p:txBody>
      </p:sp>
      <p:sp>
        <p:nvSpPr>
          <p:cNvPr id="2" name="Rectangle 1">
            <a:extLst>
              <a:ext uri="{FF2B5EF4-FFF2-40B4-BE49-F238E27FC236}">
                <a16:creationId xmlns:a16="http://schemas.microsoft.com/office/drawing/2014/main" id="{E68C291F-D8E9-4442-906D-6DC2DE7234D6}"/>
              </a:ext>
            </a:extLst>
          </p:cNvPr>
          <p:cNvSpPr/>
          <p:nvPr/>
        </p:nvSpPr>
        <p:spPr>
          <a:xfrm>
            <a:off x="5494638" y="1059215"/>
            <a:ext cx="3328087" cy="523220"/>
          </a:xfrm>
          <a:prstGeom prst="rect">
            <a:avLst/>
          </a:prstGeom>
        </p:spPr>
        <p:txBody>
          <a:bodyPr wrap="square">
            <a:spAutoFit/>
          </a:bodyPr>
          <a:lstStyle/>
          <a:p>
            <a:endParaRPr lang="en-US" sz="1400" dirty="0">
              <a:solidFill>
                <a:schemeClr val="accent2"/>
              </a:solidFill>
            </a:endParaRPr>
          </a:p>
          <a:p>
            <a:endParaRPr lang="en-US" sz="1400" dirty="0">
              <a:solidFill>
                <a:schemeClr val="accent2"/>
              </a:solidFill>
            </a:endParaRPr>
          </a:p>
        </p:txBody>
      </p:sp>
      <p:sp>
        <p:nvSpPr>
          <p:cNvPr id="29" name="TextBox 28">
            <a:extLst>
              <a:ext uri="{FF2B5EF4-FFF2-40B4-BE49-F238E27FC236}">
                <a16:creationId xmlns:a16="http://schemas.microsoft.com/office/drawing/2014/main" id="{0F78B4C7-5103-8D4C-A728-87983856CFB2}"/>
              </a:ext>
            </a:extLst>
          </p:cNvPr>
          <p:cNvSpPr txBox="1"/>
          <p:nvPr/>
        </p:nvSpPr>
        <p:spPr>
          <a:xfrm>
            <a:off x="377104" y="1128278"/>
            <a:ext cx="3610695" cy="738664"/>
          </a:xfrm>
          <a:prstGeom prst="rect">
            <a:avLst/>
          </a:prstGeom>
          <a:noFill/>
          <a:ln w="38100">
            <a:solidFill>
              <a:schemeClr val="accent1"/>
            </a:solidFill>
          </a:ln>
        </p:spPr>
        <p:txBody>
          <a:bodyPr wrap="square" rtlCol="0">
            <a:spAutoFit/>
          </a:bodyPr>
          <a:lstStyle/>
          <a:p>
            <a:pPr algn="l"/>
            <a:r>
              <a:rPr lang="en-US" sz="1400" dirty="0"/>
              <a:t>Total # CV Partitions: </a:t>
            </a:r>
            <a:r>
              <a:rPr lang="en-US" sz="1400" dirty="0">
                <a:solidFill>
                  <a:schemeClr val="accent2"/>
                </a:solidFill>
              </a:rPr>
              <a:t>3</a:t>
            </a:r>
          </a:p>
          <a:p>
            <a:pPr algn="l"/>
            <a:endParaRPr lang="en-US" sz="1400" dirty="0">
              <a:solidFill>
                <a:schemeClr val="accent2"/>
              </a:solidFill>
            </a:endParaRPr>
          </a:p>
          <a:p>
            <a:pPr algn="l"/>
            <a:r>
              <a:rPr lang="en-US" sz="1400" dirty="0"/>
              <a:t>For cvCount in range (0, </a:t>
            </a:r>
            <a:r>
              <a:rPr lang="en-US" sz="1400" dirty="0" err="1"/>
              <a:t>cv_partitions</a:t>
            </a:r>
            <a:r>
              <a:rPr lang="en-US" sz="1400" dirty="0"/>
              <a:t>):</a:t>
            </a:r>
          </a:p>
        </p:txBody>
      </p:sp>
      <p:sp>
        <p:nvSpPr>
          <p:cNvPr id="26" name="TextBox 25">
            <a:extLst>
              <a:ext uri="{FF2B5EF4-FFF2-40B4-BE49-F238E27FC236}">
                <a16:creationId xmlns:a16="http://schemas.microsoft.com/office/drawing/2014/main" id="{5123A178-1FDE-C642-A215-93E398AE91F4}"/>
              </a:ext>
            </a:extLst>
          </p:cNvPr>
          <p:cNvSpPr txBox="1"/>
          <p:nvPr/>
        </p:nvSpPr>
        <p:spPr>
          <a:xfrm>
            <a:off x="4309533" y="1069961"/>
            <a:ext cx="4453467" cy="1102802"/>
          </a:xfrm>
          <a:prstGeom prst="rect">
            <a:avLst/>
          </a:prstGeom>
          <a:noFill/>
        </p:spPr>
        <p:txBody>
          <a:bodyPr wrap="square" rtlCol="0">
            <a:spAutoFit/>
          </a:bodyPr>
          <a:lstStyle/>
          <a:p>
            <a:pPr algn="l">
              <a:lnSpc>
                <a:spcPct val="120000"/>
              </a:lnSpc>
            </a:pPr>
            <a:r>
              <a:rPr lang="en-US" sz="1400" b="1" dirty="0"/>
              <a:t>Translate</a:t>
            </a:r>
            <a:r>
              <a:rPr lang="en-US" sz="1400" dirty="0"/>
              <a:t> </a:t>
            </a:r>
            <a:r>
              <a:rPr lang="en-US" sz="1400" b="1" dirty="0">
                <a:sym typeface="Wingdings" pitchFamily="2" charset="2"/>
              </a:rPr>
              <a:t></a:t>
            </a:r>
            <a:r>
              <a:rPr lang="en-US" sz="1400" dirty="0">
                <a:sym typeface="Wingdings" pitchFamily="2" charset="2"/>
              </a:rPr>
              <a:t> </a:t>
            </a:r>
            <a:r>
              <a:rPr lang="en-US" sz="1400" dirty="0">
                <a:solidFill>
                  <a:schemeClr val="accent2"/>
                </a:solidFill>
                <a:sym typeface="Wingdings" pitchFamily="2" charset="2"/>
              </a:rPr>
              <a:t>loop length is between 0 and total # of partitions (3)</a:t>
            </a:r>
          </a:p>
          <a:p>
            <a:pPr algn="l">
              <a:lnSpc>
                <a:spcPct val="120000"/>
              </a:lnSpc>
            </a:pPr>
            <a:endParaRPr lang="en-US" sz="1400" dirty="0">
              <a:sym typeface="Wingdings" pitchFamily="2" charset="2"/>
            </a:endParaRPr>
          </a:p>
          <a:p>
            <a:pPr algn="l">
              <a:lnSpc>
                <a:spcPct val="120000"/>
              </a:lnSpc>
            </a:pPr>
            <a:r>
              <a:rPr lang="en-US" sz="1400" b="1" dirty="0">
                <a:sym typeface="Wingdings" pitchFamily="2" charset="2"/>
              </a:rPr>
              <a:t>What happens  </a:t>
            </a:r>
            <a:r>
              <a:rPr lang="en-US" sz="1400" dirty="0">
                <a:solidFill>
                  <a:schemeClr val="accent2"/>
                </a:solidFill>
                <a:sym typeface="Wingdings" pitchFamily="2" charset="2"/>
              </a:rPr>
              <a:t>Iterates 0, 1, and 2</a:t>
            </a:r>
          </a:p>
        </p:txBody>
      </p:sp>
      <p:cxnSp>
        <p:nvCxnSpPr>
          <p:cNvPr id="9" name="Straight Arrow Connector 8">
            <a:extLst>
              <a:ext uri="{FF2B5EF4-FFF2-40B4-BE49-F238E27FC236}">
                <a16:creationId xmlns:a16="http://schemas.microsoft.com/office/drawing/2014/main" id="{D59F4DED-D36F-E04E-B6AF-7FFFAECC746C}"/>
              </a:ext>
            </a:extLst>
          </p:cNvPr>
          <p:cNvCxnSpPr>
            <a:cxnSpLocks/>
          </p:cNvCxnSpPr>
          <p:nvPr/>
        </p:nvCxnSpPr>
        <p:spPr>
          <a:xfrm>
            <a:off x="2182451" y="1866942"/>
            <a:ext cx="0" cy="53038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FB2BB52-4031-A24D-A4DD-584BF9B72EFD}"/>
              </a:ext>
            </a:extLst>
          </p:cNvPr>
          <p:cNvSpPr txBox="1"/>
          <p:nvPr/>
        </p:nvSpPr>
        <p:spPr>
          <a:xfrm>
            <a:off x="630936" y="2397322"/>
            <a:ext cx="7822975" cy="2117503"/>
          </a:xfrm>
          <a:prstGeom prst="rect">
            <a:avLst/>
          </a:prstGeom>
          <a:noFill/>
        </p:spPr>
        <p:txBody>
          <a:bodyPr wrap="none" rtlCol="0">
            <a:spAutoFit/>
          </a:bodyPr>
          <a:lstStyle/>
          <a:p>
            <a:pPr marL="173736" indent="-173736">
              <a:lnSpc>
                <a:spcPct val="120000"/>
              </a:lnSpc>
              <a:buFont typeface="Arial" panose="020B0604020202020204" pitchFamily="34" charset="0"/>
              <a:buChar char="•"/>
            </a:pPr>
            <a:r>
              <a:rPr lang="en-US" sz="1400" b="1" dirty="0">
                <a:sym typeface="Wingdings" pitchFamily="2" charset="2"/>
              </a:rPr>
              <a:t>Starts at cvCount = 0</a:t>
            </a:r>
            <a:r>
              <a:rPr lang="en-US" sz="1400" dirty="0">
                <a:sym typeface="Wingdings" pitchFamily="2" charset="2"/>
              </a:rPr>
              <a:t>; </a:t>
            </a:r>
            <a:r>
              <a:rPr lang="en-US" sz="1400" dirty="0">
                <a:solidFill>
                  <a:schemeClr val="accent2"/>
                </a:solidFill>
                <a:sym typeface="Wingdings" pitchFamily="2" charset="2"/>
              </a:rPr>
              <a:t>CV0 for model_0, train_dataset_0, test_dataset0 </a:t>
            </a:r>
            <a:r>
              <a:rPr lang="en-US" sz="1400" dirty="0">
                <a:sym typeface="Wingdings" pitchFamily="2" charset="2"/>
              </a:rPr>
              <a:t> </a:t>
            </a:r>
            <a:r>
              <a:rPr lang="en-US" sz="1400" b="1" dirty="0">
                <a:sym typeface="Wingdings" pitchFamily="2" charset="2"/>
              </a:rPr>
              <a:t>finish</a:t>
            </a:r>
          </a:p>
          <a:p>
            <a:pPr marL="173736" indent="-173736">
              <a:lnSpc>
                <a:spcPct val="120000"/>
              </a:lnSpc>
              <a:buFont typeface="Arial" panose="020B0604020202020204" pitchFamily="34" charset="0"/>
              <a:buChar char="•"/>
            </a:pPr>
            <a:r>
              <a:rPr lang="en-US" sz="1400" b="1" dirty="0"/>
              <a:t>Starts at cvCount = 1</a:t>
            </a:r>
            <a:r>
              <a:rPr lang="en-US" sz="1400" dirty="0"/>
              <a:t>; </a:t>
            </a:r>
            <a:r>
              <a:rPr lang="en-US" sz="1400" dirty="0">
                <a:solidFill>
                  <a:schemeClr val="accent2"/>
                </a:solidFill>
              </a:rPr>
              <a:t>CV1 for model_1, train_dataset_1, test_dataset_1 </a:t>
            </a:r>
            <a:r>
              <a:rPr lang="en-US" sz="1400" dirty="0">
                <a:sym typeface="Wingdings" pitchFamily="2" charset="2"/>
              </a:rPr>
              <a:t> </a:t>
            </a:r>
            <a:r>
              <a:rPr lang="en-US" sz="1400" b="1" dirty="0">
                <a:sym typeface="Wingdings" pitchFamily="2" charset="2"/>
              </a:rPr>
              <a:t>finish</a:t>
            </a:r>
          </a:p>
          <a:p>
            <a:pPr marL="173736" indent="-173736">
              <a:lnSpc>
                <a:spcPct val="120000"/>
              </a:lnSpc>
              <a:buFont typeface="Arial" panose="020B0604020202020204" pitchFamily="34" charset="0"/>
              <a:buChar char="•"/>
            </a:pPr>
            <a:r>
              <a:rPr lang="en-US" sz="1400" b="1" dirty="0">
                <a:sym typeface="Wingdings" pitchFamily="2" charset="2"/>
              </a:rPr>
              <a:t>Starts at cvCount = 2</a:t>
            </a:r>
            <a:r>
              <a:rPr lang="en-US" sz="1400" dirty="0">
                <a:sym typeface="Wingdings" pitchFamily="2" charset="2"/>
              </a:rPr>
              <a:t>; </a:t>
            </a:r>
            <a:r>
              <a:rPr lang="en-US" sz="1400" dirty="0">
                <a:solidFill>
                  <a:schemeClr val="accent2"/>
                </a:solidFill>
                <a:sym typeface="Wingdings" pitchFamily="2" charset="2"/>
              </a:rPr>
              <a:t>CV2 for model_2, train_dataset_2, test_dataset2</a:t>
            </a:r>
            <a:r>
              <a:rPr lang="en-US" sz="1400" dirty="0">
                <a:sym typeface="Wingdings" pitchFamily="2" charset="2"/>
              </a:rPr>
              <a:t>  </a:t>
            </a:r>
            <a:r>
              <a:rPr lang="en-US" sz="1400" b="1" dirty="0">
                <a:sym typeface="Wingdings" pitchFamily="2" charset="2"/>
              </a:rPr>
              <a:t>break inner loop</a:t>
            </a:r>
          </a:p>
          <a:p>
            <a:pPr marL="173736" indent="-173736">
              <a:lnSpc>
                <a:spcPct val="120000"/>
              </a:lnSpc>
              <a:buFont typeface="Arial" panose="020B0604020202020204" pitchFamily="34" charset="0"/>
              <a:buChar char="•"/>
            </a:pPr>
            <a:r>
              <a:rPr lang="en-US" sz="1400" b="1" dirty="0">
                <a:solidFill>
                  <a:schemeClr val="accent1"/>
                </a:solidFill>
                <a:sym typeface="Wingdings" pitchFamily="2" charset="2"/>
              </a:rPr>
              <a:t>Goes back into previous loop to iterate to next model (algorithm in algorithms [ ] list)</a:t>
            </a:r>
          </a:p>
          <a:p>
            <a:pPr marL="173736" indent="-173736">
              <a:lnSpc>
                <a:spcPct val="120000"/>
              </a:lnSpc>
              <a:buFont typeface="Arial" panose="020B0604020202020204" pitchFamily="34" charset="0"/>
              <a:buChar char="•"/>
            </a:pPr>
            <a:r>
              <a:rPr lang="en-US" sz="1400" b="1" dirty="0">
                <a:sym typeface="Wingdings" pitchFamily="2" charset="2"/>
              </a:rPr>
              <a:t>Starts at cvCount = 0</a:t>
            </a:r>
            <a:r>
              <a:rPr lang="en-US" sz="1400" dirty="0">
                <a:sym typeface="Wingdings" pitchFamily="2" charset="2"/>
              </a:rPr>
              <a:t>; </a:t>
            </a:r>
            <a:r>
              <a:rPr lang="en-US" sz="1400" dirty="0">
                <a:solidFill>
                  <a:schemeClr val="accent2"/>
                </a:solidFill>
                <a:sym typeface="Wingdings" pitchFamily="2" charset="2"/>
              </a:rPr>
              <a:t>CV0 for nextModel_0….</a:t>
            </a:r>
          </a:p>
          <a:p>
            <a:pPr marL="173736" indent="-173736">
              <a:lnSpc>
                <a:spcPct val="120000"/>
              </a:lnSpc>
              <a:buFont typeface="Arial" panose="020B0604020202020204" pitchFamily="34" charset="0"/>
              <a:buChar char="•"/>
            </a:pPr>
            <a:r>
              <a:rPr lang="en-US" sz="1400" b="1" dirty="0">
                <a:sym typeface="Wingdings" pitchFamily="2" charset="2"/>
              </a:rPr>
              <a:t>Starts at cvCount = 1</a:t>
            </a:r>
            <a:r>
              <a:rPr lang="en-US" sz="1400" dirty="0">
                <a:sym typeface="Wingdings" pitchFamily="2" charset="2"/>
              </a:rPr>
              <a:t>; </a:t>
            </a:r>
            <a:r>
              <a:rPr lang="en-US" sz="1400" dirty="0">
                <a:solidFill>
                  <a:schemeClr val="accent2"/>
                </a:solidFill>
                <a:sym typeface="Wingdings" pitchFamily="2" charset="2"/>
              </a:rPr>
              <a:t>CV1 for nextModel_1….</a:t>
            </a:r>
          </a:p>
          <a:p>
            <a:pPr marL="173736" indent="-173736">
              <a:lnSpc>
                <a:spcPct val="120000"/>
              </a:lnSpc>
              <a:buFont typeface="Arial" panose="020B0604020202020204" pitchFamily="34" charset="0"/>
              <a:buChar char="•"/>
            </a:pPr>
            <a:r>
              <a:rPr lang="en-US" sz="1400" b="1" dirty="0"/>
              <a:t>Starts at cvCount = 2</a:t>
            </a:r>
            <a:r>
              <a:rPr lang="en-US" sz="1400" dirty="0"/>
              <a:t>; </a:t>
            </a:r>
            <a:r>
              <a:rPr lang="en-US" sz="1400" dirty="0">
                <a:solidFill>
                  <a:schemeClr val="accent2"/>
                </a:solidFill>
              </a:rPr>
              <a:t>CV2 for nextModel_2… </a:t>
            </a:r>
            <a:r>
              <a:rPr lang="en-US" sz="1400" dirty="0">
                <a:sym typeface="Wingdings" pitchFamily="2" charset="2"/>
              </a:rPr>
              <a:t> </a:t>
            </a:r>
            <a:r>
              <a:rPr lang="en-US" sz="1400" b="1" dirty="0">
                <a:sym typeface="Wingdings" pitchFamily="2" charset="2"/>
              </a:rPr>
              <a:t>break inner loop</a:t>
            </a:r>
            <a:endParaRPr lang="en-US" sz="1400" b="1" dirty="0"/>
          </a:p>
          <a:p>
            <a:pPr algn="l"/>
            <a:endParaRPr lang="en-US" sz="1400" dirty="0" err="1">
              <a:solidFill>
                <a:schemeClr val="accent2"/>
              </a:solidFill>
            </a:endParaRPr>
          </a:p>
        </p:txBody>
      </p:sp>
    </p:spTree>
    <p:extLst>
      <p:ext uri="{BB962C8B-B14F-4D97-AF65-F5344CB8AC3E}">
        <p14:creationId xmlns:p14="http://schemas.microsoft.com/office/powerpoint/2010/main" val="326002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0F78B4C7-5103-8D4C-A728-87983856CFB2}"/>
              </a:ext>
            </a:extLst>
          </p:cNvPr>
          <p:cNvSpPr txBox="1"/>
          <p:nvPr/>
        </p:nvSpPr>
        <p:spPr>
          <a:xfrm>
            <a:off x="646817" y="2783385"/>
            <a:ext cx="5105519" cy="844142"/>
          </a:xfrm>
          <a:prstGeom prst="rect">
            <a:avLst/>
          </a:prstGeom>
          <a:noFill/>
        </p:spPr>
        <p:txBody>
          <a:bodyPr wrap="square" rtlCol="0">
            <a:spAutoFit/>
          </a:bodyPr>
          <a:lstStyle/>
          <a:p>
            <a:pPr algn="l">
              <a:lnSpc>
                <a:spcPct val="120000"/>
              </a:lnSpc>
            </a:pPr>
            <a:r>
              <a:rPr lang="en-US" sz="1400" b="1" dirty="0"/>
              <a:t>For each in dataset:</a:t>
            </a:r>
          </a:p>
          <a:p>
            <a:pPr algn="l">
              <a:lnSpc>
                <a:spcPct val="120000"/>
              </a:lnSpc>
            </a:pPr>
            <a:r>
              <a:rPr lang="en-US" sz="1400" b="1" dirty="0"/>
              <a:t>	For algorithm in algorithms:</a:t>
            </a:r>
          </a:p>
          <a:p>
            <a:pPr algn="l">
              <a:lnSpc>
                <a:spcPct val="120000"/>
              </a:lnSpc>
            </a:pPr>
            <a:r>
              <a:rPr lang="en-US" sz="1400" b="1" dirty="0"/>
              <a:t>		For cvCount in range(0, </a:t>
            </a:r>
            <a:r>
              <a:rPr lang="en-US" sz="1400" b="1" dirty="0" err="1"/>
              <a:t>cv_partitions</a:t>
            </a:r>
            <a:r>
              <a:rPr lang="en-US" sz="1400" b="1" dirty="0"/>
              <a:t>):</a:t>
            </a:r>
          </a:p>
        </p:txBody>
      </p:sp>
      <p:sp>
        <p:nvSpPr>
          <p:cNvPr id="2" name="Rectangle 1">
            <a:extLst>
              <a:ext uri="{FF2B5EF4-FFF2-40B4-BE49-F238E27FC236}">
                <a16:creationId xmlns:a16="http://schemas.microsoft.com/office/drawing/2014/main" id="{E68C291F-D8E9-4442-906D-6DC2DE7234D6}"/>
              </a:ext>
            </a:extLst>
          </p:cNvPr>
          <p:cNvSpPr/>
          <p:nvPr/>
        </p:nvSpPr>
        <p:spPr>
          <a:xfrm>
            <a:off x="5494638" y="1059215"/>
            <a:ext cx="3328087" cy="523220"/>
          </a:xfrm>
          <a:prstGeom prst="rect">
            <a:avLst/>
          </a:prstGeom>
        </p:spPr>
        <p:txBody>
          <a:bodyPr wrap="square">
            <a:spAutoFit/>
          </a:bodyPr>
          <a:lstStyle/>
          <a:p>
            <a:endParaRPr lang="en-US" sz="1400" dirty="0">
              <a:solidFill>
                <a:schemeClr val="accent2"/>
              </a:solidFill>
            </a:endParaRPr>
          </a:p>
          <a:p>
            <a:endParaRPr lang="en-US" sz="1400" dirty="0">
              <a:solidFill>
                <a:schemeClr val="accent2"/>
              </a:solidFill>
            </a:endParaRPr>
          </a:p>
        </p:txBody>
      </p:sp>
      <p:pic>
        <p:nvPicPr>
          <p:cNvPr id="16" name="Picture 15">
            <a:extLst>
              <a:ext uri="{FF2B5EF4-FFF2-40B4-BE49-F238E27FC236}">
                <a16:creationId xmlns:a16="http://schemas.microsoft.com/office/drawing/2014/main" id="{862DC39C-BFA2-1744-AFB0-AC30F6849146}"/>
              </a:ext>
            </a:extLst>
          </p:cNvPr>
          <p:cNvPicPr>
            <a:picLocks noChangeAspect="1"/>
          </p:cNvPicPr>
          <p:nvPr/>
        </p:nvPicPr>
        <p:blipFill>
          <a:blip r:embed="rId2"/>
          <a:stretch>
            <a:fillRect/>
          </a:stretch>
        </p:blipFill>
        <p:spPr>
          <a:xfrm>
            <a:off x="5937437" y="1443393"/>
            <a:ext cx="2997328" cy="2754002"/>
          </a:xfrm>
          <a:prstGeom prst="rect">
            <a:avLst/>
          </a:prstGeom>
          <a:ln>
            <a:noFill/>
          </a:ln>
        </p:spPr>
      </p:pic>
      <p:sp>
        <p:nvSpPr>
          <p:cNvPr id="21" name="TextBox 20">
            <a:extLst>
              <a:ext uri="{FF2B5EF4-FFF2-40B4-BE49-F238E27FC236}">
                <a16:creationId xmlns:a16="http://schemas.microsoft.com/office/drawing/2014/main" id="{0E15E038-7224-8445-AE0C-E6C83ED9DB8B}"/>
              </a:ext>
            </a:extLst>
          </p:cNvPr>
          <p:cNvSpPr txBox="1"/>
          <p:nvPr/>
        </p:nvSpPr>
        <p:spPr>
          <a:xfrm>
            <a:off x="4832778" y="2947773"/>
            <a:ext cx="284052" cy="307777"/>
          </a:xfrm>
          <a:prstGeom prst="rect">
            <a:avLst/>
          </a:prstGeom>
          <a:noFill/>
        </p:spPr>
        <p:txBody>
          <a:bodyPr wrap="none" rtlCol="0">
            <a:spAutoFit/>
          </a:bodyPr>
          <a:lstStyle/>
          <a:p>
            <a:pPr algn="l"/>
            <a:r>
              <a:rPr lang="en-US" sz="1400" b="1" dirty="0"/>
              <a:t>4</a:t>
            </a:r>
          </a:p>
        </p:txBody>
      </p:sp>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95</a:t>
            </a:fld>
            <a:endParaRPr lang="en-US"/>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How For-Loops Work in My SHAP Code (cont.)</a:t>
            </a:r>
          </a:p>
        </p:txBody>
      </p:sp>
      <p:cxnSp>
        <p:nvCxnSpPr>
          <p:cNvPr id="52" name="Straight Arrow Connector 51">
            <a:extLst>
              <a:ext uri="{FF2B5EF4-FFF2-40B4-BE49-F238E27FC236}">
                <a16:creationId xmlns:a16="http://schemas.microsoft.com/office/drawing/2014/main" id="{C1FF0495-123B-9C41-9D5F-B87ABBC7F81D}"/>
              </a:ext>
            </a:extLst>
          </p:cNvPr>
          <p:cNvCxnSpPr>
            <a:cxnSpLocks/>
          </p:cNvCxnSpPr>
          <p:nvPr/>
        </p:nvCxnSpPr>
        <p:spPr>
          <a:xfrm flipH="1">
            <a:off x="3923538" y="3255550"/>
            <a:ext cx="1828798" cy="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4A90D76-5D1A-F94F-9444-2617EAB9EAC2}"/>
              </a:ext>
            </a:extLst>
          </p:cNvPr>
          <p:cNvSpPr txBox="1"/>
          <p:nvPr/>
        </p:nvSpPr>
        <p:spPr>
          <a:xfrm>
            <a:off x="638633" y="1280025"/>
            <a:ext cx="3089737" cy="1169551"/>
          </a:xfrm>
          <a:prstGeom prst="rect">
            <a:avLst/>
          </a:prstGeom>
          <a:noFill/>
          <a:ln>
            <a:solidFill>
              <a:schemeClr val="tx1"/>
            </a:solidFill>
          </a:ln>
        </p:spPr>
        <p:txBody>
          <a:bodyPr wrap="square" rtlCol="0">
            <a:spAutoFit/>
          </a:bodyPr>
          <a:lstStyle/>
          <a:p>
            <a:pPr algn="l"/>
            <a:r>
              <a:rPr lang="en-US" sz="1400" b="1" dirty="0"/>
              <a:t>4: </a:t>
            </a:r>
            <a:r>
              <a:rPr lang="en-US" sz="1400" dirty="0">
                <a:solidFill>
                  <a:schemeClr val="accent2"/>
                </a:solidFill>
              </a:rPr>
              <a:t>Once inner-most loop breaks, code moves back into the second loop to iterate to the next algorithm in algorithms [ ] list &amp; enters inner-most loop again</a:t>
            </a:r>
          </a:p>
        </p:txBody>
      </p:sp>
    </p:spTree>
    <p:extLst>
      <p:ext uri="{BB962C8B-B14F-4D97-AF65-F5344CB8AC3E}">
        <p14:creationId xmlns:p14="http://schemas.microsoft.com/office/powerpoint/2010/main" val="252404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0F78B4C7-5103-8D4C-A728-87983856CFB2}"/>
              </a:ext>
            </a:extLst>
          </p:cNvPr>
          <p:cNvSpPr txBox="1"/>
          <p:nvPr/>
        </p:nvSpPr>
        <p:spPr>
          <a:xfrm>
            <a:off x="762000" y="2715627"/>
            <a:ext cx="5105519" cy="844142"/>
          </a:xfrm>
          <a:prstGeom prst="rect">
            <a:avLst/>
          </a:prstGeom>
          <a:noFill/>
        </p:spPr>
        <p:txBody>
          <a:bodyPr wrap="square" rtlCol="0">
            <a:spAutoFit/>
          </a:bodyPr>
          <a:lstStyle/>
          <a:p>
            <a:pPr algn="l">
              <a:lnSpc>
                <a:spcPct val="120000"/>
              </a:lnSpc>
            </a:pPr>
            <a:r>
              <a:rPr lang="en-US" sz="1400" b="1" dirty="0"/>
              <a:t>For each in dataset:</a:t>
            </a:r>
          </a:p>
          <a:p>
            <a:pPr algn="l">
              <a:lnSpc>
                <a:spcPct val="120000"/>
              </a:lnSpc>
            </a:pPr>
            <a:r>
              <a:rPr lang="en-US" sz="1400" b="1" dirty="0"/>
              <a:t>	For algorithm in algorithms:</a:t>
            </a:r>
          </a:p>
          <a:p>
            <a:pPr algn="l">
              <a:lnSpc>
                <a:spcPct val="120000"/>
              </a:lnSpc>
            </a:pPr>
            <a:r>
              <a:rPr lang="en-US" sz="1400" b="1" dirty="0"/>
              <a:t>		For cvCount in range(0, </a:t>
            </a:r>
            <a:r>
              <a:rPr lang="en-US" sz="1400" b="1" dirty="0" err="1"/>
              <a:t>cv_partitions</a:t>
            </a:r>
            <a:r>
              <a:rPr lang="en-US" sz="1400" b="1" dirty="0"/>
              <a:t>):</a:t>
            </a:r>
          </a:p>
        </p:txBody>
      </p:sp>
      <p:sp>
        <p:nvSpPr>
          <p:cNvPr id="2" name="Rectangle 1">
            <a:extLst>
              <a:ext uri="{FF2B5EF4-FFF2-40B4-BE49-F238E27FC236}">
                <a16:creationId xmlns:a16="http://schemas.microsoft.com/office/drawing/2014/main" id="{E68C291F-D8E9-4442-906D-6DC2DE7234D6}"/>
              </a:ext>
            </a:extLst>
          </p:cNvPr>
          <p:cNvSpPr/>
          <p:nvPr/>
        </p:nvSpPr>
        <p:spPr>
          <a:xfrm>
            <a:off x="5494638" y="1059215"/>
            <a:ext cx="3328087" cy="523220"/>
          </a:xfrm>
          <a:prstGeom prst="rect">
            <a:avLst/>
          </a:prstGeom>
        </p:spPr>
        <p:txBody>
          <a:bodyPr wrap="square">
            <a:spAutoFit/>
          </a:bodyPr>
          <a:lstStyle/>
          <a:p>
            <a:endParaRPr lang="en-US" sz="1400" dirty="0">
              <a:solidFill>
                <a:schemeClr val="accent2"/>
              </a:solidFill>
            </a:endParaRPr>
          </a:p>
          <a:p>
            <a:endParaRPr lang="en-US" sz="1400" dirty="0">
              <a:solidFill>
                <a:schemeClr val="accent2"/>
              </a:solidFill>
            </a:endParaRPr>
          </a:p>
        </p:txBody>
      </p:sp>
      <p:pic>
        <p:nvPicPr>
          <p:cNvPr id="16" name="Picture 15">
            <a:extLst>
              <a:ext uri="{FF2B5EF4-FFF2-40B4-BE49-F238E27FC236}">
                <a16:creationId xmlns:a16="http://schemas.microsoft.com/office/drawing/2014/main" id="{862DC39C-BFA2-1744-AFB0-AC30F6849146}"/>
              </a:ext>
            </a:extLst>
          </p:cNvPr>
          <p:cNvPicPr>
            <a:picLocks noChangeAspect="1"/>
          </p:cNvPicPr>
          <p:nvPr/>
        </p:nvPicPr>
        <p:blipFill>
          <a:blip r:embed="rId2"/>
          <a:stretch>
            <a:fillRect/>
          </a:stretch>
        </p:blipFill>
        <p:spPr>
          <a:xfrm>
            <a:off x="5676947" y="1411941"/>
            <a:ext cx="3221629" cy="2960094"/>
          </a:xfrm>
          <a:prstGeom prst="rect">
            <a:avLst/>
          </a:prstGeom>
          <a:ln>
            <a:noFill/>
          </a:ln>
        </p:spPr>
      </p:pic>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96</a:t>
            </a:fld>
            <a:endParaRPr lang="en-US"/>
          </a:p>
        </p:txBody>
      </p:sp>
      <p:sp>
        <p:nvSpPr>
          <p:cNvPr id="25" name="TextBox 24">
            <a:extLst>
              <a:ext uri="{FF2B5EF4-FFF2-40B4-BE49-F238E27FC236}">
                <a16:creationId xmlns:a16="http://schemas.microsoft.com/office/drawing/2014/main" id="{C5CE3F5F-A4E8-244D-95E2-5704D084900F}"/>
              </a:ext>
            </a:extLst>
          </p:cNvPr>
          <p:cNvSpPr txBox="1"/>
          <p:nvPr/>
        </p:nvSpPr>
        <p:spPr>
          <a:xfrm>
            <a:off x="4538372" y="2584211"/>
            <a:ext cx="284052" cy="307777"/>
          </a:xfrm>
          <a:prstGeom prst="rect">
            <a:avLst/>
          </a:prstGeom>
          <a:noFill/>
        </p:spPr>
        <p:txBody>
          <a:bodyPr wrap="none" rtlCol="0">
            <a:spAutoFit/>
          </a:bodyPr>
          <a:lstStyle/>
          <a:p>
            <a:pPr algn="l"/>
            <a:r>
              <a:rPr lang="en-US" sz="1400" b="1" dirty="0"/>
              <a:t>5</a:t>
            </a:r>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How For-Loops Work in My SHAP Code (cont.)</a:t>
            </a:r>
          </a:p>
        </p:txBody>
      </p:sp>
      <p:sp>
        <p:nvSpPr>
          <p:cNvPr id="24" name="TextBox 23">
            <a:extLst>
              <a:ext uri="{FF2B5EF4-FFF2-40B4-BE49-F238E27FC236}">
                <a16:creationId xmlns:a16="http://schemas.microsoft.com/office/drawing/2014/main" id="{1AB40617-408D-2D43-8B2D-1C6ACAD9BE1C}"/>
              </a:ext>
            </a:extLst>
          </p:cNvPr>
          <p:cNvSpPr txBox="1"/>
          <p:nvPr/>
        </p:nvSpPr>
        <p:spPr>
          <a:xfrm>
            <a:off x="798715" y="1452584"/>
            <a:ext cx="2587147" cy="738664"/>
          </a:xfrm>
          <a:prstGeom prst="rect">
            <a:avLst/>
          </a:prstGeom>
          <a:noFill/>
          <a:ln>
            <a:solidFill>
              <a:schemeClr val="tx1"/>
            </a:solidFill>
          </a:ln>
        </p:spPr>
        <p:txBody>
          <a:bodyPr wrap="square" rtlCol="0">
            <a:spAutoFit/>
          </a:bodyPr>
          <a:lstStyle/>
          <a:p>
            <a:pPr algn="l"/>
            <a:r>
              <a:rPr lang="en-US" sz="1400" b="1" dirty="0"/>
              <a:t>5 : </a:t>
            </a:r>
            <a:r>
              <a:rPr lang="en-US" sz="1400" dirty="0">
                <a:solidFill>
                  <a:schemeClr val="accent2"/>
                </a:solidFill>
              </a:rPr>
              <a:t>Only happens once 2</a:t>
            </a:r>
            <a:r>
              <a:rPr lang="en-US" sz="1400" baseline="30000" dirty="0">
                <a:solidFill>
                  <a:schemeClr val="accent2"/>
                </a:solidFill>
              </a:rPr>
              <a:t>nd</a:t>
            </a:r>
            <a:r>
              <a:rPr lang="en-US" sz="1400" dirty="0">
                <a:solidFill>
                  <a:schemeClr val="accent2"/>
                </a:solidFill>
              </a:rPr>
              <a:t> inner loop iterates through all algorithms in algorithms [ ] list</a:t>
            </a:r>
          </a:p>
        </p:txBody>
      </p:sp>
      <p:cxnSp>
        <p:nvCxnSpPr>
          <p:cNvPr id="52" name="Straight Arrow Connector 51">
            <a:extLst>
              <a:ext uri="{FF2B5EF4-FFF2-40B4-BE49-F238E27FC236}">
                <a16:creationId xmlns:a16="http://schemas.microsoft.com/office/drawing/2014/main" id="{C1FF0495-123B-9C41-9D5F-B87ABBC7F81D}"/>
              </a:ext>
            </a:extLst>
          </p:cNvPr>
          <p:cNvCxnSpPr>
            <a:cxnSpLocks/>
          </p:cNvCxnSpPr>
          <p:nvPr/>
        </p:nvCxnSpPr>
        <p:spPr>
          <a:xfrm flipH="1">
            <a:off x="4143935" y="3137698"/>
            <a:ext cx="1444494" cy="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4206C5C-33CE-7640-AC83-16E8BAFF46B4}"/>
              </a:ext>
            </a:extLst>
          </p:cNvPr>
          <p:cNvCxnSpPr>
            <a:cxnSpLocks/>
          </p:cNvCxnSpPr>
          <p:nvPr/>
        </p:nvCxnSpPr>
        <p:spPr>
          <a:xfrm flipH="1">
            <a:off x="3555161" y="2891988"/>
            <a:ext cx="1778839" cy="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053850-8806-3540-B95C-ACB448CD60F4}"/>
              </a:ext>
            </a:extLst>
          </p:cNvPr>
          <p:cNvCxnSpPr>
            <a:cxnSpLocks/>
          </p:cNvCxnSpPr>
          <p:nvPr/>
        </p:nvCxnSpPr>
        <p:spPr>
          <a:xfrm>
            <a:off x="5334000" y="2891988"/>
            <a:ext cx="0" cy="249336"/>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278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8C291F-D8E9-4442-906D-6DC2DE7234D6}"/>
              </a:ext>
            </a:extLst>
          </p:cNvPr>
          <p:cNvSpPr/>
          <p:nvPr/>
        </p:nvSpPr>
        <p:spPr>
          <a:xfrm>
            <a:off x="5541768" y="755704"/>
            <a:ext cx="3328087" cy="523220"/>
          </a:xfrm>
          <a:prstGeom prst="rect">
            <a:avLst/>
          </a:prstGeom>
        </p:spPr>
        <p:txBody>
          <a:bodyPr wrap="square">
            <a:spAutoFit/>
          </a:bodyPr>
          <a:lstStyle/>
          <a:p>
            <a:endParaRPr lang="en-US" sz="1400" dirty="0">
              <a:solidFill>
                <a:schemeClr val="accent2"/>
              </a:solidFill>
            </a:endParaRPr>
          </a:p>
          <a:p>
            <a:endParaRPr lang="en-US" sz="1400" dirty="0">
              <a:solidFill>
                <a:schemeClr val="accent2"/>
              </a:solidFill>
            </a:endParaRPr>
          </a:p>
        </p:txBody>
      </p:sp>
      <p:sp>
        <p:nvSpPr>
          <p:cNvPr id="29" name="TextBox 28">
            <a:extLst>
              <a:ext uri="{FF2B5EF4-FFF2-40B4-BE49-F238E27FC236}">
                <a16:creationId xmlns:a16="http://schemas.microsoft.com/office/drawing/2014/main" id="{0F78B4C7-5103-8D4C-A728-87983856CFB2}"/>
              </a:ext>
            </a:extLst>
          </p:cNvPr>
          <p:cNvSpPr txBox="1"/>
          <p:nvPr/>
        </p:nvSpPr>
        <p:spPr>
          <a:xfrm>
            <a:off x="800377" y="1696038"/>
            <a:ext cx="5105519" cy="2136803"/>
          </a:xfrm>
          <a:prstGeom prst="rect">
            <a:avLst/>
          </a:prstGeom>
          <a:noFill/>
        </p:spPr>
        <p:txBody>
          <a:bodyPr wrap="square" rtlCol="0">
            <a:spAutoFit/>
          </a:bodyPr>
          <a:lstStyle/>
          <a:p>
            <a:pPr algn="l">
              <a:lnSpc>
                <a:spcPct val="120000"/>
              </a:lnSpc>
            </a:pPr>
            <a:r>
              <a:rPr lang="en-US" sz="1400" b="1" dirty="0"/>
              <a:t>For each in dataset:</a:t>
            </a:r>
          </a:p>
          <a:p>
            <a:pPr algn="l">
              <a:lnSpc>
                <a:spcPct val="120000"/>
              </a:lnSpc>
            </a:pPr>
            <a:r>
              <a:rPr lang="en-US" sz="1400" b="1" dirty="0"/>
              <a:t>	</a:t>
            </a:r>
            <a:r>
              <a:rPr lang="en-US" sz="1400" dirty="0">
                <a:solidFill>
                  <a:schemeClr val="accent2"/>
                </a:solidFill>
              </a:rPr>
              <a:t>* Access datasets used in STREAMLINE</a:t>
            </a:r>
          </a:p>
          <a:p>
            <a:pPr algn="l">
              <a:lnSpc>
                <a:spcPct val="120000"/>
              </a:lnSpc>
            </a:pPr>
            <a:r>
              <a:rPr lang="en-US" sz="1400" b="1" dirty="0">
                <a:solidFill>
                  <a:schemeClr val="accent2"/>
                </a:solidFill>
              </a:rPr>
              <a:t>	* </a:t>
            </a:r>
            <a:r>
              <a:rPr lang="en-US" sz="1400" dirty="0">
                <a:solidFill>
                  <a:schemeClr val="accent2"/>
                </a:solidFill>
              </a:rPr>
              <a:t>Usually starts with ‘</a:t>
            </a:r>
            <a:r>
              <a:rPr lang="en-US" sz="1400" dirty="0" err="1">
                <a:solidFill>
                  <a:schemeClr val="accent2"/>
                </a:solidFill>
              </a:rPr>
              <a:t>hcc-data_example</a:t>
            </a:r>
            <a:r>
              <a:rPr lang="en-US" sz="1400" dirty="0">
                <a:solidFill>
                  <a:schemeClr val="accent2"/>
                </a:solidFill>
              </a:rPr>
              <a:t>’ before moving </a:t>
            </a:r>
          </a:p>
          <a:p>
            <a:pPr algn="l">
              <a:lnSpc>
                <a:spcPct val="120000"/>
              </a:lnSpc>
            </a:pPr>
            <a:r>
              <a:rPr lang="en-US" sz="1400" dirty="0">
                <a:solidFill>
                  <a:schemeClr val="accent2"/>
                </a:solidFill>
              </a:rPr>
              <a:t>	   onto additional datasets</a:t>
            </a:r>
            <a:endParaRPr lang="en-US" sz="1400" b="1" dirty="0"/>
          </a:p>
          <a:p>
            <a:pPr algn="l">
              <a:lnSpc>
                <a:spcPct val="120000"/>
              </a:lnSpc>
            </a:pPr>
            <a:r>
              <a:rPr lang="en-US" sz="1400" b="1" dirty="0"/>
              <a:t>	For algorithm in algorithms:</a:t>
            </a:r>
          </a:p>
          <a:p>
            <a:pPr algn="l">
              <a:lnSpc>
                <a:spcPct val="120000"/>
              </a:lnSpc>
            </a:pPr>
            <a:r>
              <a:rPr lang="en-US" sz="1400" dirty="0">
                <a:solidFill>
                  <a:schemeClr val="accent2"/>
                </a:solidFill>
              </a:rPr>
              <a:t>		* start with first algorithm in algorithms [ ] list</a:t>
            </a:r>
          </a:p>
          <a:p>
            <a:pPr algn="l">
              <a:lnSpc>
                <a:spcPct val="120000"/>
              </a:lnSpc>
            </a:pPr>
            <a:r>
              <a:rPr lang="en-US" sz="1400" dirty="0">
                <a:solidFill>
                  <a:schemeClr val="accent2"/>
                </a:solidFill>
              </a:rPr>
              <a:t>		* move to next algorithm when inner-loop finishes</a:t>
            </a:r>
          </a:p>
          <a:p>
            <a:pPr algn="l">
              <a:lnSpc>
                <a:spcPct val="120000"/>
              </a:lnSpc>
            </a:pPr>
            <a:r>
              <a:rPr lang="en-US" sz="1400" b="1" dirty="0"/>
              <a:t>		For cvCount in range(0, </a:t>
            </a:r>
            <a:r>
              <a:rPr lang="en-US" sz="1400" b="1" dirty="0" err="1"/>
              <a:t>cv_partitions</a:t>
            </a:r>
            <a:r>
              <a:rPr lang="en-US" sz="1400" b="1" dirty="0"/>
              <a:t>):</a:t>
            </a:r>
          </a:p>
        </p:txBody>
      </p:sp>
      <p:pic>
        <p:nvPicPr>
          <p:cNvPr id="16" name="Picture 15">
            <a:extLst>
              <a:ext uri="{FF2B5EF4-FFF2-40B4-BE49-F238E27FC236}">
                <a16:creationId xmlns:a16="http://schemas.microsoft.com/office/drawing/2014/main" id="{862DC39C-BFA2-1744-AFB0-AC30F6849146}"/>
              </a:ext>
            </a:extLst>
          </p:cNvPr>
          <p:cNvPicPr>
            <a:picLocks noChangeAspect="1"/>
          </p:cNvPicPr>
          <p:nvPr/>
        </p:nvPicPr>
        <p:blipFill>
          <a:blip r:embed="rId2"/>
          <a:stretch>
            <a:fillRect/>
          </a:stretch>
        </p:blipFill>
        <p:spPr>
          <a:xfrm>
            <a:off x="6479154" y="1402343"/>
            <a:ext cx="2358685" cy="2167205"/>
          </a:xfrm>
          <a:prstGeom prst="rect">
            <a:avLst/>
          </a:prstGeom>
          <a:ln>
            <a:noFill/>
          </a:ln>
        </p:spPr>
      </p:pic>
      <p:sp>
        <p:nvSpPr>
          <p:cNvPr id="19" name="TextBox 18">
            <a:extLst>
              <a:ext uri="{FF2B5EF4-FFF2-40B4-BE49-F238E27FC236}">
                <a16:creationId xmlns:a16="http://schemas.microsoft.com/office/drawing/2014/main" id="{3688317C-54C5-654A-93C4-CA8005E9723D}"/>
              </a:ext>
            </a:extLst>
          </p:cNvPr>
          <p:cNvSpPr txBox="1"/>
          <p:nvPr/>
        </p:nvSpPr>
        <p:spPr>
          <a:xfrm>
            <a:off x="5493533" y="3703191"/>
            <a:ext cx="284052" cy="307777"/>
          </a:xfrm>
          <a:prstGeom prst="rect">
            <a:avLst/>
          </a:prstGeom>
          <a:noFill/>
        </p:spPr>
        <p:txBody>
          <a:bodyPr wrap="none" rtlCol="0">
            <a:spAutoFit/>
          </a:bodyPr>
          <a:lstStyle/>
          <a:p>
            <a:pPr algn="l"/>
            <a:r>
              <a:rPr lang="en-US" sz="1400" b="1" dirty="0"/>
              <a:t>3</a:t>
            </a:r>
          </a:p>
        </p:txBody>
      </p:sp>
      <p:sp>
        <p:nvSpPr>
          <p:cNvPr id="20" name="TextBox 19">
            <a:extLst>
              <a:ext uri="{FF2B5EF4-FFF2-40B4-BE49-F238E27FC236}">
                <a16:creationId xmlns:a16="http://schemas.microsoft.com/office/drawing/2014/main" id="{2F91AE63-F8D4-064C-87A2-B44DA9DE6F4A}"/>
              </a:ext>
            </a:extLst>
          </p:cNvPr>
          <p:cNvSpPr txBox="1"/>
          <p:nvPr/>
        </p:nvSpPr>
        <p:spPr>
          <a:xfrm>
            <a:off x="7516470" y="2336485"/>
            <a:ext cx="284052" cy="307777"/>
          </a:xfrm>
          <a:prstGeom prst="rect">
            <a:avLst/>
          </a:prstGeom>
          <a:noFill/>
        </p:spPr>
        <p:txBody>
          <a:bodyPr wrap="none" rtlCol="0">
            <a:spAutoFit/>
          </a:bodyPr>
          <a:lstStyle/>
          <a:p>
            <a:pPr algn="l"/>
            <a:r>
              <a:rPr lang="en-US" sz="1400" b="1" dirty="0"/>
              <a:t>3</a:t>
            </a:r>
          </a:p>
        </p:txBody>
      </p:sp>
      <p:sp>
        <p:nvSpPr>
          <p:cNvPr id="21" name="TextBox 20">
            <a:extLst>
              <a:ext uri="{FF2B5EF4-FFF2-40B4-BE49-F238E27FC236}">
                <a16:creationId xmlns:a16="http://schemas.microsoft.com/office/drawing/2014/main" id="{0E15E038-7224-8445-AE0C-E6C83ED9DB8B}"/>
              </a:ext>
            </a:extLst>
          </p:cNvPr>
          <p:cNvSpPr txBox="1"/>
          <p:nvPr/>
        </p:nvSpPr>
        <p:spPr>
          <a:xfrm>
            <a:off x="5142681" y="2644262"/>
            <a:ext cx="284052" cy="307777"/>
          </a:xfrm>
          <a:prstGeom prst="rect">
            <a:avLst/>
          </a:prstGeom>
          <a:noFill/>
        </p:spPr>
        <p:txBody>
          <a:bodyPr wrap="none" rtlCol="0">
            <a:spAutoFit/>
          </a:bodyPr>
          <a:lstStyle/>
          <a:p>
            <a:pPr algn="l"/>
            <a:r>
              <a:rPr lang="en-US" sz="1400" b="1" dirty="0"/>
              <a:t>4</a:t>
            </a:r>
          </a:p>
        </p:txBody>
      </p:sp>
      <p:sp>
        <p:nvSpPr>
          <p:cNvPr id="4" name="Slide Number Placeholder 3">
            <a:extLst>
              <a:ext uri="{FF2B5EF4-FFF2-40B4-BE49-F238E27FC236}">
                <a16:creationId xmlns:a16="http://schemas.microsoft.com/office/drawing/2014/main" id="{DD2B18D5-B348-FE41-B3B3-6F006A4B04FD}"/>
              </a:ext>
            </a:extLst>
          </p:cNvPr>
          <p:cNvSpPr>
            <a:spLocks noGrp="1"/>
          </p:cNvSpPr>
          <p:nvPr>
            <p:ph type="sldNum" sz="quarter" idx="4"/>
          </p:nvPr>
        </p:nvSpPr>
        <p:spPr/>
        <p:txBody>
          <a:bodyPr/>
          <a:lstStyle/>
          <a:p>
            <a:fld id="{5339919A-1AF4-8143-B305-C972D12AEE0C}" type="slidenum">
              <a:rPr lang="en-US" smtClean="0"/>
              <a:pPr/>
              <a:t>97</a:t>
            </a:fld>
            <a:endParaRPr lang="en-US"/>
          </a:p>
        </p:txBody>
      </p:sp>
      <p:sp>
        <p:nvSpPr>
          <p:cNvPr id="25" name="TextBox 24">
            <a:extLst>
              <a:ext uri="{FF2B5EF4-FFF2-40B4-BE49-F238E27FC236}">
                <a16:creationId xmlns:a16="http://schemas.microsoft.com/office/drawing/2014/main" id="{C5CE3F5F-A4E8-244D-95E2-5704D084900F}"/>
              </a:ext>
            </a:extLst>
          </p:cNvPr>
          <p:cNvSpPr txBox="1"/>
          <p:nvPr/>
        </p:nvSpPr>
        <p:spPr>
          <a:xfrm>
            <a:off x="5142681" y="1561135"/>
            <a:ext cx="284052" cy="307777"/>
          </a:xfrm>
          <a:prstGeom prst="rect">
            <a:avLst/>
          </a:prstGeom>
          <a:noFill/>
        </p:spPr>
        <p:txBody>
          <a:bodyPr wrap="none" rtlCol="0">
            <a:spAutoFit/>
          </a:bodyPr>
          <a:lstStyle/>
          <a:p>
            <a:pPr algn="l"/>
            <a:r>
              <a:rPr lang="en-US" sz="1400" b="1" dirty="0"/>
              <a:t>5</a:t>
            </a:r>
          </a:p>
        </p:txBody>
      </p:sp>
      <p:sp>
        <p:nvSpPr>
          <p:cNvPr id="11" name="Footer Placeholder 10">
            <a:extLst>
              <a:ext uri="{FF2B5EF4-FFF2-40B4-BE49-F238E27FC236}">
                <a16:creationId xmlns:a16="http://schemas.microsoft.com/office/drawing/2014/main" id="{505D0E99-32E3-3B42-8D1C-D0AE95CB2708}"/>
              </a:ext>
            </a:extLst>
          </p:cNvPr>
          <p:cNvSpPr>
            <a:spLocks noGrp="1"/>
          </p:cNvSpPr>
          <p:nvPr>
            <p:ph type="ftr" sz="quarter" idx="3"/>
          </p:nvPr>
        </p:nvSpPr>
        <p:spPr/>
        <p:txBody>
          <a:bodyPr/>
          <a:lstStyle/>
          <a:p>
            <a:endParaRPr lang="en-US" dirty="0"/>
          </a:p>
        </p:txBody>
      </p:sp>
      <p:sp>
        <p:nvSpPr>
          <p:cNvPr id="17" name="Title 16">
            <a:extLst>
              <a:ext uri="{FF2B5EF4-FFF2-40B4-BE49-F238E27FC236}">
                <a16:creationId xmlns:a16="http://schemas.microsoft.com/office/drawing/2014/main" id="{668E6007-F98C-E14F-BEAB-7F92E8104C0F}"/>
              </a:ext>
            </a:extLst>
          </p:cNvPr>
          <p:cNvSpPr>
            <a:spLocks noGrp="1"/>
          </p:cNvSpPr>
          <p:nvPr>
            <p:ph type="title"/>
          </p:nvPr>
        </p:nvSpPr>
        <p:spPr/>
        <p:txBody>
          <a:bodyPr/>
          <a:lstStyle/>
          <a:p>
            <a:r>
              <a:rPr lang="en-US" dirty="0"/>
              <a:t>How For-Loops Work in My SHAP Code (cont.)</a:t>
            </a:r>
          </a:p>
        </p:txBody>
      </p:sp>
      <p:cxnSp>
        <p:nvCxnSpPr>
          <p:cNvPr id="28" name="Straight Arrow Connector 27">
            <a:extLst>
              <a:ext uri="{FF2B5EF4-FFF2-40B4-BE49-F238E27FC236}">
                <a16:creationId xmlns:a16="http://schemas.microsoft.com/office/drawing/2014/main" id="{9363AD0B-D847-DB4B-A2C5-45DC29AE3619}"/>
              </a:ext>
            </a:extLst>
          </p:cNvPr>
          <p:cNvCxnSpPr>
            <a:cxnSpLocks/>
          </p:cNvCxnSpPr>
          <p:nvPr/>
        </p:nvCxnSpPr>
        <p:spPr>
          <a:xfrm>
            <a:off x="439734" y="3151398"/>
            <a:ext cx="772808" cy="0"/>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F904ECD-573A-3446-ACF9-36E20A606044}"/>
              </a:ext>
            </a:extLst>
          </p:cNvPr>
          <p:cNvSpPr txBox="1"/>
          <p:nvPr/>
        </p:nvSpPr>
        <p:spPr>
          <a:xfrm>
            <a:off x="6343874" y="3569548"/>
            <a:ext cx="2629246" cy="307777"/>
          </a:xfrm>
          <a:prstGeom prst="rect">
            <a:avLst/>
          </a:prstGeom>
          <a:noFill/>
        </p:spPr>
        <p:txBody>
          <a:bodyPr wrap="none" rtlCol="0">
            <a:spAutoFit/>
          </a:bodyPr>
          <a:lstStyle/>
          <a:p>
            <a:pPr algn="l"/>
            <a:r>
              <a:rPr lang="en-US" sz="1400" dirty="0"/>
              <a:t>Iterates 0, 1, &amp; 2 </a:t>
            </a:r>
            <a:r>
              <a:rPr lang="en-US" sz="1400" dirty="0">
                <a:sym typeface="Wingdings" pitchFamily="2" charset="2"/>
              </a:rPr>
              <a:t> Break loop</a:t>
            </a:r>
            <a:endParaRPr lang="en-US" sz="1400" dirty="0"/>
          </a:p>
        </p:txBody>
      </p:sp>
      <p:sp>
        <p:nvSpPr>
          <p:cNvPr id="7" name="TextBox 6">
            <a:extLst>
              <a:ext uri="{FF2B5EF4-FFF2-40B4-BE49-F238E27FC236}">
                <a16:creationId xmlns:a16="http://schemas.microsoft.com/office/drawing/2014/main" id="{34725C15-B373-6A40-9E7B-D273C410F2B9}"/>
              </a:ext>
            </a:extLst>
          </p:cNvPr>
          <p:cNvSpPr txBox="1"/>
          <p:nvPr/>
        </p:nvSpPr>
        <p:spPr>
          <a:xfrm>
            <a:off x="208522" y="2746969"/>
            <a:ext cx="284052" cy="307777"/>
          </a:xfrm>
          <a:prstGeom prst="rect">
            <a:avLst/>
          </a:prstGeom>
          <a:noFill/>
        </p:spPr>
        <p:txBody>
          <a:bodyPr wrap="none" rtlCol="0">
            <a:spAutoFit/>
          </a:bodyPr>
          <a:lstStyle/>
          <a:p>
            <a:pPr algn="l"/>
            <a:r>
              <a:rPr lang="en-US" sz="1400" b="1" dirty="0"/>
              <a:t>1</a:t>
            </a:r>
          </a:p>
        </p:txBody>
      </p:sp>
      <p:sp>
        <p:nvSpPr>
          <p:cNvPr id="18" name="TextBox 17">
            <a:extLst>
              <a:ext uri="{FF2B5EF4-FFF2-40B4-BE49-F238E27FC236}">
                <a16:creationId xmlns:a16="http://schemas.microsoft.com/office/drawing/2014/main" id="{A0C2C0AF-BCDC-A140-98E0-6BB540C2EF2C}"/>
              </a:ext>
            </a:extLst>
          </p:cNvPr>
          <p:cNvSpPr txBox="1"/>
          <p:nvPr/>
        </p:nvSpPr>
        <p:spPr>
          <a:xfrm>
            <a:off x="601566" y="3544688"/>
            <a:ext cx="284052" cy="307777"/>
          </a:xfrm>
          <a:prstGeom prst="rect">
            <a:avLst/>
          </a:prstGeom>
          <a:noFill/>
        </p:spPr>
        <p:txBody>
          <a:bodyPr wrap="none" rtlCol="0">
            <a:spAutoFit/>
          </a:bodyPr>
          <a:lstStyle/>
          <a:p>
            <a:pPr algn="l"/>
            <a:r>
              <a:rPr lang="en-US" sz="1400" b="1" dirty="0"/>
              <a:t>2</a:t>
            </a:r>
          </a:p>
        </p:txBody>
      </p:sp>
      <p:cxnSp>
        <p:nvCxnSpPr>
          <p:cNvPr id="32" name="Straight Connector 31">
            <a:extLst>
              <a:ext uri="{FF2B5EF4-FFF2-40B4-BE49-F238E27FC236}">
                <a16:creationId xmlns:a16="http://schemas.microsoft.com/office/drawing/2014/main" id="{4A6B1493-FC25-AD41-9A8F-DFDFF3CF707C}"/>
              </a:ext>
            </a:extLst>
          </p:cNvPr>
          <p:cNvCxnSpPr>
            <a:cxnSpLocks/>
          </p:cNvCxnSpPr>
          <p:nvPr/>
        </p:nvCxnSpPr>
        <p:spPr>
          <a:xfrm>
            <a:off x="450265" y="2618028"/>
            <a:ext cx="1" cy="541956"/>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63F614B-A9EB-F04C-9AB7-1CFC93D72451}"/>
              </a:ext>
            </a:extLst>
          </p:cNvPr>
          <p:cNvCxnSpPr>
            <a:cxnSpLocks/>
          </p:cNvCxnSpPr>
          <p:nvPr/>
        </p:nvCxnSpPr>
        <p:spPr>
          <a:xfrm flipH="1">
            <a:off x="450268" y="2632532"/>
            <a:ext cx="350109"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030C2EA-EA7D-F543-9FEB-02A69114C3AB}"/>
              </a:ext>
            </a:extLst>
          </p:cNvPr>
          <p:cNvCxnSpPr>
            <a:cxnSpLocks/>
          </p:cNvCxnSpPr>
          <p:nvPr/>
        </p:nvCxnSpPr>
        <p:spPr>
          <a:xfrm>
            <a:off x="889366" y="3947751"/>
            <a:ext cx="1094140" cy="0"/>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561E400-3C5A-0C4E-98A3-1D1EC662CCD8}"/>
              </a:ext>
            </a:extLst>
          </p:cNvPr>
          <p:cNvCxnSpPr>
            <a:cxnSpLocks/>
          </p:cNvCxnSpPr>
          <p:nvPr/>
        </p:nvCxnSpPr>
        <p:spPr>
          <a:xfrm>
            <a:off x="901430" y="3159984"/>
            <a:ext cx="0" cy="795263"/>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7003F37-6BE8-A143-ADED-518A0BD9E931}"/>
              </a:ext>
            </a:extLst>
          </p:cNvPr>
          <p:cNvCxnSpPr>
            <a:cxnSpLocks/>
          </p:cNvCxnSpPr>
          <p:nvPr/>
        </p:nvCxnSpPr>
        <p:spPr>
          <a:xfrm>
            <a:off x="5119172" y="3677296"/>
            <a:ext cx="1149464" cy="0"/>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1FF0495-123B-9C41-9D5F-B87ABBC7F81D}"/>
              </a:ext>
            </a:extLst>
          </p:cNvPr>
          <p:cNvCxnSpPr>
            <a:cxnSpLocks/>
          </p:cNvCxnSpPr>
          <p:nvPr/>
        </p:nvCxnSpPr>
        <p:spPr>
          <a:xfrm flipH="1">
            <a:off x="4166101" y="2901945"/>
            <a:ext cx="2102535" cy="0"/>
          </a:xfrm>
          <a:prstGeom prst="straightConnector1">
            <a:avLst/>
          </a:prstGeom>
          <a:ln w="254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4206C5C-33CE-7640-AC83-16E8BAFF46B4}"/>
              </a:ext>
            </a:extLst>
          </p:cNvPr>
          <p:cNvCxnSpPr>
            <a:cxnSpLocks/>
          </p:cNvCxnSpPr>
          <p:nvPr/>
        </p:nvCxnSpPr>
        <p:spPr>
          <a:xfrm flipH="1">
            <a:off x="4670915" y="1803467"/>
            <a:ext cx="1127623" cy="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4053850-8806-3540-B95C-ACB448CD60F4}"/>
              </a:ext>
            </a:extLst>
          </p:cNvPr>
          <p:cNvCxnSpPr>
            <a:cxnSpLocks/>
          </p:cNvCxnSpPr>
          <p:nvPr/>
        </p:nvCxnSpPr>
        <p:spPr>
          <a:xfrm>
            <a:off x="5777167" y="1798524"/>
            <a:ext cx="0" cy="110005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95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CCED4F-83C0-9444-BEA6-8491208F9A87}"/>
              </a:ext>
            </a:extLst>
          </p:cNvPr>
          <p:cNvSpPr>
            <a:spLocks noGrp="1"/>
          </p:cNvSpPr>
          <p:nvPr>
            <p:ph type="title"/>
          </p:nvPr>
        </p:nvSpPr>
        <p:spPr>
          <a:xfrm>
            <a:off x="630936" y="0"/>
            <a:ext cx="7891272" cy="946216"/>
          </a:xfrm>
        </p:spPr>
        <p:txBody>
          <a:bodyPr/>
          <a:lstStyle/>
          <a:p>
            <a:r>
              <a:rPr lang="en-US" dirty="0"/>
              <a:t>Supplemental Materials &amp; Resources</a:t>
            </a:r>
          </a:p>
        </p:txBody>
      </p:sp>
      <p:sp>
        <p:nvSpPr>
          <p:cNvPr id="5" name="Footer Placeholder 4">
            <a:extLst>
              <a:ext uri="{FF2B5EF4-FFF2-40B4-BE49-F238E27FC236}">
                <a16:creationId xmlns:a16="http://schemas.microsoft.com/office/drawing/2014/main" id="{48882729-FE57-0D4D-8BE5-BF2DC481AD72}"/>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0EBB524D-4C1D-F044-9F48-7F725DF8D036}"/>
              </a:ext>
            </a:extLst>
          </p:cNvPr>
          <p:cNvSpPr>
            <a:spLocks noGrp="1"/>
          </p:cNvSpPr>
          <p:nvPr>
            <p:ph type="sldNum" sz="quarter" idx="4"/>
          </p:nvPr>
        </p:nvSpPr>
        <p:spPr/>
        <p:txBody>
          <a:bodyPr/>
          <a:lstStyle/>
          <a:p>
            <a:fld id="{5339919A-1AF4-8143-B305-C972D12AEE0C}" type="slidenum">
              <a:rPr lang="en-US" smtClean="0"/>
              <a:pPr/>
              <a:t>98</a:t>
            </a:fld>
            <a:endParaRPr lang="en-US"/>
          </a:p>
        </p:txBody>
      </p:sp>
      <p:sp>
        <p:nvSpPr>
          <p:cNvPr id="8" name="Content Placeholder 2">
            <a:extLst>
              <a:ext uri="{FF2B5EF4-FFF2-40B4-BE49-F238E27FC236}">
                <a16:creationId xmlns:a16="http://schemas.microsoft.com/office/drawing/2014/main" id="{059DFDB6-7E94-4F42-A1ED-67EC2C18ADE2}"/>
              </a:ext>
            </a:extLst>
          </p:cNvPr>
          <p:cNvSpPr txBox="1">
            <a:spLocks/>
          </p:cNvSpPr>
          <p:nvPr/>
        </p:nvSpPr>
        <p:spPr>
          <a:xfrm>
            <a:off x="661416" y="983772"/>
            <a:ext cx="7751064" cy="3500005"/>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a:r>
              <a:rPr lang="en-US" dirty="0">
                <a:solidFill>
                  <a:schemeClr val="tx1"/>
                </a:solidFill>
              </a:rPr>
              <a:t>Resources for Machine Learning:</a:t>
            </a:r>
          </a:p>
          <a:p>
            <a:pPr lvl="3"/>
            <a:r>
              <a:rPr lang="en-US" sz="700" i="1" dirty="0">
                <a:solidFill>
                  <a:schemeClr val="tx1"/>
                </a:solidFill>
              </a:rPr>
              <a:t>An introduction to Machine Learning</a:t>
            </a:r>
            <a:r>
              <a:rPr lang="en-US" sz="700" dirty="0"/>
              <a:t>. </a:t>
            </a:r>
            <a:r>
              <a:rPr lang="en-US" sz="700" dirty="0">
                <a:hlinkClick r:id="rId2"/>
              </a:rPr>
              <a:t>https://www.geeksforgeeks.org/introduction-machine-learning/</a:t>
            </a:r>
            <a:r>
              <a:rPr lang="en-US" sz="700" dirty="0"/>
              <a:t> </a:t>
            </a:r>
          </a:p>
          <a:p>
            <a:pPr lvl="3"/>
            <a:r>
              <a:rPr lang="en-US" sz="700" i="1" dirty="0">
                <a:solidFill>
                  <a:schemeClr val="tx1"/>
                </a:solidFill>
              </a:rPr>
              <a:t>Hands-on Guide to Interpret Machine Learning with SHAP</a:t>
            </a:r>
            <a:r>
              <a:rPr lang="en-US" sz="700" dirty="0">
                <a:solidFill>
                  <a:schemeClr val="tx1"/>
                </a:solidFill>
              </a:rPr>
              <a:t>.</a:t>
            </a:r>
            <a:r>
              <a:rPr lang="en-US" sz="700" dirty="0"/>
              <a:t> Analytics India Magazine. </a:t>
            </a:r>
            <a:r>
              <a:rPr lang="en-US" sz="700" dirty="0">
                <a:hlinkClick r:id="rId3"/>
              </a:rPr>
              <a:t>https://analyticsindiamag.com/hands-on-guide-to-interpret-machine-learning-with-shap/#:%7E:text=SHAP%20works%20well%20with%20any,%2C%20lightgbm%2C%20and%20decision%20trees</a:t>
            </a:r>
            <a:r>
              <a:rPr lang="en-US" sz="700" dirty="0"/>
              <a:t>. </a:t>
            </a:r>
          </a:p>
          <a:p>
            <a:pPr lvl="2"/>
            <a:r>
              <a:rPr lang="en-US" dirty="0">
                <a:solidFill>
                  <a:schemeClr val="tx1"/>
                </a:solidFill>
              </a:rPr>
              <a:t>Resources for Shapley Values:</a:t>
            </a:r>
          </a:p>
          <a:p>
            <a:pPr lvl="3"/>
            <a:r>
              <a:rPr lang="en-US" sz="700" i="1" dirty="0">
                <a:solidFill>
                  <a:schemeClr val="tx1"/>
                </a:solidFill>
              </a:rPr>
              <a:t>The right way to compute your Shapley Values - Towards Data Science</a:t>
            </a:r>
            <a:r>
              <a:rPr lang="en-US" sz="700" dirty="0"/>
              <a:t>. Medium. Retrieved August 26, 2022, from </a:t>
            </a:r>
            <a:r>
              <a:rPr lang="en-US" sz="700" dirty="0">
                <a:hlinkClick r:id="rId4"/>
              </a:rPr>
              <a:t>https://towardsdatascience.com/the-right-way-to-compute-your-shapley-values-cfea30509254</a:t>
            </a:r>
            <a:r>
              <a:rPr lang="en-US" sz="700" dirty="0"/>
              <a:t> </a:t>
            </a:r>
            <a:endParaRPr lang="en-US" sz="700" dirty="0">
              <a:solidFill>
                <a:schemeClr val="tx1"/>
              </a:solidFill>
            </a:endParaRPr>
          </a:p>
          <a:p>
            <a:pPr lvl="2"/>
            <a:r>
              <a:rPr lang="en-US" dirty="0">
                <a:solidFill>
                  <a:schemeClr val="tx1"/>
                </a:solidFill>
              </a:rPr>
              <a:t>Resources for SHAP:</a:t>
            </a:r>
          </a:p>
          <a:p>
            <a:pPr lvl="3"/>
            <a:r>
              <a:rPr lang="en-US" sz="700" i="1" dirty="0">
                <a:solidFill>
                  <a:schemeClr val="tx1"/>
                </a:solidFill>
              </a:rPr>
              <a:t>Iris classification with </a:t>
            </a:r>
            <a:r>
              <a:rPr lang="en-US" sz="700" i="1" dirty="0" err="1">
                <a:solidFill>
                  <a:schemeClr val="tx1"/>
                </a:solidFill>
              </a:rPr>
              <a:t>scikit</a:t>
            </a:r>
            <a:r>
              <a:rPr lang="en-US" sz="700" i="1" dirty="0">
                <a:solidFill>
                  <a:schemeClr val="tx1"/>
                </a:solidFill>
              </a:rPr>
              <a:t>-learn — SHAP latest documentation</a:t>
            </a:r>
            <a:r>
              <a:rPr lang="en-US" sz="700" dirty="0"/>
              <a:t>. SHAP. </a:t>
            </a:r>
            <a:r>
              <a:rPr lang="en-US" sz="700" dirty="0">
                <a:hlinkClick r:id="rId5"/>
              </a:rPr>
              <a:t>https://shap.readthedocs.io/en/latest/example_notebooks/tabular_examples/model_agnostic/Iris%20classification%20with%20scikit-learn.html</a:t>
            </a:r>
            <a:r>
              <a:rPr lang="en-US" sz="700" dirty="0"/>
              <a:t> </a:t>
            </a:r>
          </a:p>
          <a:p>
            <a:pPr lvl="3"/>
            <a:r>
              <a:rPr lang="en-US" sz="700" i="1" dirty="0">
                <a:solidFill>
                  <a:schemeClr val="tx1"/>
                </a:solidFill>
              </a:rPr>
              <a:t>How to understand your customers and interpret a black box model</a:t>
            </a:r>
            <a:r>
              <a:rPr lang="en-US" sz="700" dirty="0">
                <a:solidFill>
                  <a:schemeClr val="tx1"/>
                </a:solidFill>
              </a:rPr>
              <a:t>. </a:t>
            </a:r>
            <a:r>
              <a:rPr lang="en-US" sz="700" dirty="0"/>
              <a:t>Medium. </a:t>
            </a:r>
            <a:r>
              <a:rPr lang="en-US" sz="700" dirty="0">
                <a:hlinkClick r:id="rId6"/>
              </a:rPr>
              <a:t>https://aigerimshopenova.medium.com/random-forest-classifier-and-shap-how-to-understand-your-customers-and-interpret-a-black-box-model-6166d86820d9</a:t>
            </a:r>
            <a:r>
              <a:rPr lang="en-US" sz="700" dirty="0"/>
              <a:t> </a:t>
            </a:r>
          </a:p>
          <a:p>
            <a:pPr lvl="3"/>
            <a:r>
              <a:rPr lang="en-US" sz="700" i="1" dirty="0">
                <a:solidFill>
                  <a:schemeClr val="tx1"/>
                </a:solidFill>
              </a:rPr>
              <a:t>SHAP Part 2: Kernel SHAP </a:t>
            </a:r>
            <a:r>
              <a:rPr lang="en-US" sz="700" i="1" dirty="0"/>
              <a:t>- Analytics Vidhya</a:t>
            </a:r>
            <a:r>
              <a:rPr lang="en-US" sz="700" dirty="0"/>
              <a:t>. Medium. </a:t>
            </a:r>
            <a:r>
              <a:rPr lang="en-US" sz="700" dirty="0">
                <a:hlinkClick r:id="rId7"/>
              </a:rPr>
              <a:t>https://medium.com/analytics-vidhya/shap-part-2-kernel-shap-3c11e7a971b1</a:t>
            </a:r>
            <a:endParaRPr lang="en-US" sz="700" dirty="0"/>
          </a:p>
          <a:p>
            <a:pPr lvl="3"/>
            <a:r>
              <a:rPr lang="en-US" sz="700" i="1" dirty="0" err="1">
                <a:solidFill>
                  <a:schemeClr val="tx1"/>
                </a:solidFill>
              </a:rPr>
              <a:t>Scikit</a:t>
            </a:r>
            <a:r>
              <a:rPr lang="en-US" sz="700" i="1" dirty="0">
                <a:solidFill>
                  <a:schemeClr val="tx1"/>
                </a:solidFill>
              </a:rPr>
              <a:t>, No Tears 0.0.1 documentation</a:t>
            </a:r>
            <a:r>
              <a:rPr lang="en-US" sz="700" dirty="0"/>
              <a:t>. (n.d.). SHAP. </a:t>
            </a:r>
            <a:r>
              <a:rPr lang="en-US" sz="700" dirty="0">
                <a:hlinkClick r:id="rId8"/>
              </a:rPr>
              <a:t>https://learn-scikit.oneoffcoder.com/shap.html</a:t>
            </a:r>
            <a:r>
              <a:rPr lang="en-US" sz="700" dirty="0"/>
              <a:t> </a:t>
            </a:r>
            <a:endParaRPr lang="en-US" sz="700" dirty="0">
              <a:solidFill>
                <a:schemeClr val="tx1"/>
              </a:solidFill>
            </a:endParaRPr>
          </a:p>
          <a:p>
            <a:pPr lvl="2"/>
            <a:r>
              <a:rPr lang="en-US" dirty="0">
                <a:solidFill>
                  <a:schemeClr val="tx1"/>
                </a:solidFill>
              </a:rPr>
              <a:t>Published papers about SHAP implementation</a:t>
            </a:r>
          </a:p>
          <a:p>
            <a:pPr lvl="3"/>
            <a:r>
              <a:rPr lang="en-US" sz="700" i="1" dirty="0">
                <a:solidFill>
                  <a:schemeClr val="tx1"/>
                </a:solidFill>
              </a:rPr>
              <a:t>A Unified Approach to Interpreting Model Predictions</a:t>
            </a:r>
            <a:r>
              <a:rPr lang="en-US" sz="700" dirty="0"/>
              <a:t>. Retrieved from doi:10.48550/ARXIV.1705.07874. </a:t>
            </a:r>
          </a:p>
          <a:p>
            <a:pPr lvl="3"/>
            <a:r>
              <a:rPr lang="en-US" sz="700" i="1" dirty="0">
                <a:solidFill>
                  <a:schemeClr val="tx1"/>
                </a:solidFill>
              </a:rPr>
              <a:t>Explainable AI for Trees: From Local Explanations to Global Understanding</a:t>
            </a:r>
            <a:r>
              <a:rPr lang="en-US" sz="700" dirty="0"/>
              <a:t>. doi:10.48550/ARXIV.1905.04610</a:t>
            </a:r>
          </a:p>
          <a:p>
            <a:pPr lvl="3"/>
            <a:r>
              <a:rPr lang="en-US" sz="700" dirty="0">
                <a:solidFill>
                  <a:schemeClr val="tx1"/>
                </a:solidFill>
              </a:rPr>
              <a:t>SHAP and LIME: An Evaluation of Discriminative Power in Credit Risk</a:t>
            </a:r>
            <a:r>
              <a:rPr lang="en-US" sz="700" dirty="0"/>
              <a:t>. Front </a:t>
            </a:r>
            <a:r>
              <a:rPr lang="en-US" sz="700" dirty="0" err="1"/>
              <a:t>Artif</a:t>
            </a:r>
            <a:r>
              <a:rPr lang="en-US" sz="700" dirty="0"/>
              <a:t> </a:t>
            </a:r>
            <a:r>
              <a:rPr lang="en-US" sz="700" dirty="0" err="1"/>
              <a:t>Intell</a:t>
            </a:r>
            <a:r>
              <a:rPr lang="en-US" sz="700" dirty="0"/>
              <a:t>. 2021 Sep 17;4:752558. </a:t>
            </a:r>
            <a:r>
              <a:rPr lang="en-US" sz="700" dirty="0" err="1"/>
              <a:t>doi</a:t>
            </a:r>
            <a:r>
              <a:rPr lang="en-US" sz="700" dirty="0"/>
              <a:t>: 10.3389/frai.2021.752558. PMID: 34604738; PMCID: PMC8484963.  </a:t>
            </a:r>
            <a:endParaRPr lang="en-US" sz="700" dirty="0">
              <a:solidFill>
                <a:schemeClr val="tx1"/>
              </a:solidFill>
            </a:endParaRPr>
          </a:p>
        </p:txBody>
      </p:sp>
    </p:spTree>
    <p:extLst>
      <p:ext uri="{BB962C8B-B14F-4D97-AF65-F5344CB8AC3E}">
        <p14:creationId xmlns:p14="http://schemas.microsoft.com/office/powerpoint/2010/main" val="64147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CCED4F-83C0-9444-BEA6-8491208F9A87}"/>
              </a:ext>
            </a:extLst>
          </p:cNvPr>
          <p:cNvSpPr>
            <a:spLocks noGrp="1"/>
          </p:cNvSpPr>
          <p:nvPr>
            <p:ph type="title"/>
          </p:nvPr>
        </p:nvSpPr>
        <p:spPr>
          <a:xfrm>
            <a:off x="630936" y="0"/>
            <a:ext cx="7891272" cy="946216"/>
          </a:xfrm>
        </p:spPr>
        <p:txBody>
          <a:bodyPr/>
          <a:lstStyle/>
          <a:p>
            <a:r>
              <a:rPr lang="en-US" dirty="0"/>
              <a:t>Supplemental Materials &amp; Resources</a:t>
            </a:r>
          </a:p>
        </p:txBody>
      </p:sp>
      <p:sp>
        <p:nvSpPr>
          <p:cNvPr id="5" name="Footer Placeholder 4">
            <a:extLst>
              <a:ext uri="{FF2B5EF4-FFF2-40B4-BE49-F238E27FC236}">
                <a16:creationId xmlns:a16="http://schemas.microsoft.com/office/drawing/2014/main" id="{48882729-FE57-0D4D-8BE5-BF2DC481AD72}"/>
              </a:ext>
            </a:extLst>
          </p:cNvPr>
          <p:cNvSpPr>
            <a:spLocks noGrp="1"/>
          </p:cNvSpPr>
          <p:nvPr>
            <p:ph type="ftr" sz="quarter" idx="3"/>
          </p:nvPr>
        </p:nvSpPr>
        <p:spPr/>
        <p:txBody>
          <a:bodyPr/>
          <a:lstStyle/>
          <a:p>
            <a:endParaRPr lang="en-US" dirty="0"/>
          </a:p>
        </p:txBody>
      </p:sp>
      <p:sp>
        <p:nvSpPr>
          <p:cNvPr id="6" name="Slide Number Placeholder 5">
            <a:extLst>
              <a:ext uri="{FF2B5EF4-FFF2-40B4-BE49-F238E27FC236}">
                <a16:creationId xmlns:a16="http://schemas.microsoft.com/office/drawing/2014/main" id="{0EBB524D-4C1D-F044-9F48-7F725DF8D036}"/>
              </a:ext>
            </a:extLst>
          </p:cNvPr>
          <p:cNvSpPr>
            <a:spLocks noGrp="1"/>
          </p:cNvSpPr>
          <p:nvPr>
            <p:ph type="sldNum" sz="quarter" idx="4"/>
          </p:nvPr>
        </p:nvSpPr>
        <p:spPr/>
        <p:txBody>
          <a:bodyPr/>
          <a:lstStyle/>
          <a:p>
            <a:fld id="{5339919A-1AF4-8143-B305-C972D12AEE0C}" type="slidenum">
              <a:rPr lang="en-US" smtClean="0"/>
              <a:pPr/>
              <a:t>99</a:t>
            </a:fld>
            <a:endParaRPr lang="en-US"/>
          </a:p>
        </p:txBody>
      </p:sp>
      <p:sp>
        <p:nvSpPr>
          <p:cNvPr id="8" name="Content Placeholder 2">
            <a:extLst>
              <a:ext uri="{FF2B5EF4-FFF2-40B4-BE49-F238E27FC236}">
                <a16:creationId xmlns:a16="http://schemas.microsoft.com/office/drawing/2014/main" id="{059DFDB6-7E94-4F42-A1ED-67EC2C18ADE2}"/>
              </a:ext>
            </a:extLst>
          </p:cNvPr>
          <p:cNvSpPr txBox="1">
            <a:spLocks/>
          </p:cNvSpPr>
          <p:nvPr/>
        </p:nvSpPr>
        <p:spPr>
          <a:xfrm>
            <a:off x="685800" y="1665675"/>
            <a:ext cx="3224784" cy="2750227"/>
          </a:xfrm>
          <a:prstGeom prst="rect">
            <a:avLst/>
          </a:prstGeom>
        </p:spPr>
        <p:txBody>
          <a:bodyPr vert="horz" lIns="91440" tIns="45720" rIns="91440" bIns="45720" rtlCol="0">
            <a:noAutofit/>
          </a:bodyPr>
          <a:lstStyle>
            <a:lvl1pPr marL="0" indent="0" algn="l" defTabSz="685800" rtl="0" eaLnBrk="1" latinLnBrk="0" hangingPunct="1">
              <a:lnSpc>
                <a:spcPct val="120000"/>
              </a:lnSpc>
              <a:spcBef>
                <a:spcPts val="1800"/>
              </a:spcBef>
              <a:buFont typeface="Arial" panose="020B0604020202020204" pitchFamily="34" charset="0"/>
              <a:buNone/>
              <a:defRPr sz="1400" b="1" kern="1200">
                <a:solidFill>
                  <a:schemeClr val="accent2"/>
                </a:solidFill>
                <a:latin typeface="+mn-lt"/>
                <a:ea typeface="+mn-ea"/>
                <a:cs typeface="+mn-cs"/>
              </a:defRPr>
            </a:lvl1pPr>
            <a:lvl2pPr marL="0" indent="0" algn="l" defTabSz="685800" rtl="0" eaLnBrk="1" latinLnBrk="0" hangingPunct="1">
              <a:lnSpc>
                <a:spcPct val="120000"/>
              </a:lnSpc>
              <a:spcBef>
                <a:spcPts val="1200"/>
              </a:spcBef>
              <a:buClr>
                <a:schemeClr val="accent1"/>
              </a:buClr>
              <a:buFont typeface="Arial" panose="020B0604020202020204" pitchFamily="34" charset="0"/>
              <a:buNone/>
              <a:tabLst/>
              <a:defRPr sz="1400" kern="1200">
                <a:solidFill>
                  <a:schemeClr val="accent2"/>
                </a:solidFill>
                <a:latin typeface="+mn-lt"/>
                <a:ea typeface="+mn-ea"/>
                <a:cs typeface="+mn-cs"/>
              </a:defRPr>
            </a:lvl2pPr>
            <a:lvl3pPr marL="171450" indent="-171450" algn="l" defTabSz="685800" rtl="0" eaLnBrk="1" latinLnBrk="0" hangingPunct="1">
              <a:lnSpc>
                <a:spcPct val="120000"/>
              </a:lnSpc>
              <a:spcBef>
                <a:spcPts val="600"/>
              </a:spcBef>
              <a:buClr>
                <a:schemeClr val="accent1"/>
              </a:buClr>
              <a:buFont typeface="Arial" panose="020B0604020202020204" pitchFamily="34" charset="0"/>
              <a:buChar char="•"/>
              <a:tabLst/>
              <a:defRPr sz="1400" kern="1200">
                <a:solidFill>
                  <a:schemeClr val="accent2"/>
                </a:solidFill>
                <a:latin typeface="+mn-lt"/>
                <a:ea typeface="+mn-ea"/>
                <a:cs typeface="+mn-cs"/>
              </a:defRPr>
            </a:lvl3pPr>
            <a:lvl4pPr marL="358775" indent="-176213" algn="l" defTabSz="685800" rtl="0" eaLnBrk="1" latinLnBrk="0" hangingPunct="1">
              <a:lnSpc>
                <a:spcPct val="120000"/>
              </a:lnSpc>
              <a:spcBef>
                <a:spcPts val="200"/>
              </a:spcBef>
              <a:buClr>
                <a:schemeClr val="accent1"/>
              </a:buClr>
              <a:buSzPct val="120000"/>
              <a:buFont typeface="System Font Regular"/>
              <a:buChar char="◦"/>
              <a:tabLst/>
              <a:defRPr sz="1400" kern="1200">
                <a:solidFill>
                  <a:schemeClr val="accent2"/>
                </a:solidFill>
                <a:latin typeface="+mn-lt"/>
                <a:ea typeface="+mn-ea"/>
                <a:cs typeface="+mn-cs"/>
              </a:defRPr>
            </a:lvl4pPr>
            <a:lvl5pPr marL="527050" indent="-152400" algn="l" defTabSz="685800" rtl="0" eaLnBrk="1" latinLnBrk="0" hangingPunct="1">
              <a:lnSpc>
                <a:spcPct val="120000"/>
              </a:lnSpc>
              <a:spcBef>
                <a:spcPts val="200"/>
              </a:spcBef>
              <a:buClr>
                <a:schemeClr val="accent1"/>
              </a:buClr>
              <a:buFont typeface="Arial" panose="020B0604020202020204" pitchFamily="34" charset="0"/>
              <a:buChar char="•"/>
              <a:tabLst/>
              <a:defRPr sz="14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1"/>
            <a:r>
              <a:rPr lang="en-US" dirty="0">
                <a:solidFill>
                  <a:schemeClr val="tx1"/>
                </a:solidFill>
              </a:rPr>
              <a:t>Additional learning resources and materials can be found on my GitHub repository for this internship project at this link:</a:t>
            </a:r>
          </a:p>
          <a:p>
            <a:pPr lvl="2"/>
            <a:r>
              <a:rPr lang="en-US" dirty="0">
                <a:solidFill>
                  <a:schemeClr val="bg2"/>
                </a:solidFill>
                <a:hlinkClick r:id="rId2">
                  <a:extLst>
                    <a:ext uri="{A12FA001-AC4F-418D-AE19-62706E023703}">
                      <ahyp:hlinkClr xmlns:ahyp="http://schemas.microsoft.com/office/drawing/2018/hyperlinkcolor" val="tx"/>
                    </a:ext>
                  </a:extLst>
                </a:hlinkClick>
              </a:rPr>
              <a:t>https://github.com/nezuko51/Summer-2022-Internship-Documentation-and-Resources</a:t>
            </a:r>
            <a:r>
              <a:rPr lang="en-US" dirty="0">
                <a:solidFill>
                  <a:schemeClr val="bg2"/>
                </a:solidFill>
              </a:rPr>
              <a:t>  </a:t>
            </a:r>
          </a:p>
        </p:txBody>
      </p:sp>
      <p:pic>
        <p:nvPicPr>
          <p:cNvPr id="3" name="Picture 2">
            <a:extLst>
              <a:ext uri="{FF2B5EF4-FFF2-40B4-BE49-F238E27FC236}">
                <a16:creationId xmlns:a16="http://schemas.microsoft.com/office/drawing/2014/main" id="{F9FDFF5E-9D4B-8344-A8B7-75DAB213FC13}"/>
              </a:ext>
            </a:extLst>
          </p:cNvPr>
          <p:cNvPicPr>
            <a:picLocks noChangeAspect="1"/>
          </p:cNvPicPr>
          <p:nvPr/>
        </p:nvPicPr>
        <p:blipFill>
          <a:blip r:embed="rId3"/>
          <a:stretch>
            <a:fillRect/>
          </a:stretch>
        </p:blipFill>
        <p:spPr>
          <a:xfrm>
            <a:off x="4559941" y="1158420"/>
            <a:ext cx="4156255" cy="3276600"/>
          </a:xfrm>
          <a:prstGeom prst="rect">
            <a:avLst/>
          </a:prstGeom>
        </p:spPr>
      </p:pic>
    </p:spTree>
    <p:extLst>
      <p:ext uri="{BB962C8B-B14F-4D97-AF65-F5344CB8AC3E}">
        <p14:creationId xmlns:p14="http://schemas.microsoft.com/office/powerpoint/2010/main" val="381385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d_Office Theme">
  <a:themeElements>
    <a:clrScheme name="Custom 23">
      <a:dk1>
        <a:srgbClr val="000000"/>
      </a:dk1>
      <a:lt1>
        <a:srgbClr val="FFFFFF"/>
      </a:lt1>
      <a:dk2>
        <a:srgbClr val="41C0C0"/>
      </a:dk2>
      <a:lt2>
        <a:srgbClr val="129ABF"/>
      </a:lt2>
      <a:accent1>
        <a:srgbClr val="DC1E34"/>
      </a:accent1>
      <a:accent2>
        <a:srgbClr val="76777B"/>
      </a:accent2>
      <a:accent3>
        <a:srgbClr val="645FAA"/>
      </a:accent3>
      <a:accent4>
        <a:srgbClr val="FF7F30"/>
      </a:accent4>
      <a:accent5>
        <a:srgbClr val="129ABF"/>
      </a:accent5>
      <a:accent6>
        <a:srgbClr val="95C93C"/>
      </a:accent6>
      <a:hlink>
        <a:srgbClr val="76777B"/>
      </a:hlink>
      <a:folHlink>
        <a:srgbClr val="76777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1400" dirty="0" err="1" smtClean="0">
            <a:solidFill>
              <a:schemeClr val="accent2"/>
            </a:solidFill>
          </a:defRPr>
        </a:defPPr>
      </a:lstStyle>
    </a:txDef>
  </a:objectDefaults>
  <a:extraClrSchemeLst/>
  <a:extLst>
    <a:ext uri="{05A4C25C-085E-4340-85A3-A5531E510DB2}">
      <thm15:themeFamily xmlns:thm15="http://schemas.microsoft.com/office/thememl/2012/main" name="Presentation23" id="{A894D93E-7CC7-2142-9FFD-F86F3D0E4BBF}" vid="{29D3ACFA-287E-7848-82DF-BD0E788E4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Red_Office Theme</Template>
  <TotalTime>14944</TotalTime>
  <Words>10218</Words>
  <Application>Microsoft Macintosh PowerPoint</Application>
  <PresentationFormat>On-screen Show (16:9)</PresentationFormat>
  <Paragraphs>932</Paragraphs>
  <Slides>101</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101</vt:i4>
      </vt:variant>
    </vt:vector>
  </HeadingPairs>
  <TitlesOfParts>
    <vt:vector size="106" baseType="lpstr">
      <vt:lpstr>Arial</vt:lpstr>
      <vt:lpstr>Calibri</vt:lpstr>
      <vt:lpstr>System Font Regular</vt:lpstr>
      <vt:lpstr>Wingdings</vt:lpstr>
      <vt:lpstr>Red_Office Theme</vt:lpstr>
      <vt:lpstr>INSPIRE Summer Project: Making Machine Learning Interpretable  By: Jessica Kim Mentor : Dr. Ryan Urbanowicz</vt:lpstr>
      <vt:lpstr>Acknowledgments</vt:lpstr>
      <vt:lpstr>Basic Idea About My Project</vt:lpstr>
      <vt:lpstr>Basic Idea About My Project (cont.)</vt:lpstr>
      <vt:lpstr>Get to know Machine Learning! </vt:lpstr>
      <vt:lpstr>Get to know Machine Learning! (cont.)</vt:lpstr>
      <vt:lpstr>Get to know Machine Learning! (cont.)</vt:lpstr>
      <vt:lpstr>Get to know Machine Learning! (cont.)</vt:lpstr>
      <vt:lpstr>Get to know Machine Learning! (cont.)</vt:lpstr>
      <vt:lpstr>Checkpoint!</vt:lpstr>
      <vt:lpstr>About STREAMLINE</vt:lpstr>
      <vt:lpstr>About STREAMLINE (cont.)</vt:lpstr>
      <vt:lpstr>STREAMLINE Schematic</vt:lpstr>
      <vt:lpstr>About STREAMLINE (cont.)</vt:lpstr>
      <vt:lpstr>About STREAMLINE (cont.)</vt:lpstr>
      <vt:lpstr>About Streamline: Sample Output from Running Code</vt:lpstr>
      <vt:lpstr>Checkpoint!</vt:lpstr>
      <vt:lpstr>About Shapley Values</vt:lpstr>
      <vt:lpstr>About Shapley Values: How It’s Calculated</vt:lpstr>
      <vt:lpstr>About Shapley Values: How It’s Calculated (cont.)</vt:lpstr>
      <vt:lpstr>About Shapley Values: How It’s Calculated (cont.)</vt:lpstr>
      <vt:lpstr>About Shapley Values: Understanding the 4 Principles</vt:lpstr>
      <vt:lpstr>Shapley Values: Understanding the 4 Principles (cont.)</vt:lpstr>
      <vt:lpstr>Shapley Values: Advantages &amp; Disadvantages</vt:lpstr>
      <vt:lpstr>SHapley Additive exPlanations </vt:lpstr>
      <vt:lpstr>About SHAP</vt:lpstr>
      <vt:lpstr>About SHAP: What is SHAP? (cont.)</vt:lpstr>
      <vt:lpstr>About SHAP: Goals</vt:lpstr>
      <vt:lpstr>About SHAP: Recall 4 Principles of Shapley Values</vt:lpstr>
      <vt:lpstr>About SHAP: 3 Properties of SHAP</vt:lpstr>
      <vt:lpstr>About SHAP: 3 Properties of SHAP (cont.)</vt:lpstr>
      <vt:lpstr>About SHAP: What are ‘Explainers’?</vt:lpstr>
      <vt:lpstr>About SHAP: What are ‘Explainers’?</vt:lpstr>
      <vt:lpstr>About SHAP: What are ‘Explainers’?</vt:lpstr>
      <vt:lpstr>About SHAP: SHAP Plots</vt:lpstr>
      <vt:lpstr>About SHAP: SHAP Plots (cont.)</vt:lpstr>
      <vt:lpstr>My Project: STREAMLINE x SHAP</vt:lpstr>
      <vt:lpstr>Questions</vt:lpstr>
      <vt:lpstr>Questions (cont.)</vt:lpstr>
      <vt:lpstr>Questions (cont.)</vt:lpstr>
      <vt:lpstr>Questions (cont.)</vt:lpstr>
      <vt:lpstr>Questions (cont.)</vt:lpstr>
      <vt:lpstr>Challenges </vt:lpstr>
      <vt:lpstr>Challenges </vt:lpstr>
      <vt:lpstr>Get to know the code</vt:lpstr>
      <vt:lpstr>Get to know the code</vt:lpstr>
      <vt:lpstr>Get to know the code</vt:lpstr>
      <vt:lpstr>Get to know the code</vt:lpstr>
      <vt:lpstr>The Process:  Setting Up Software Packages</vt:lpstr>
      <vt:lpstr>The Process:  Setting Up Variables &amp; Datasets</vt:lpstr>
      <vt:lpstr>The Process:  Setting Up Variables &amp; Datasets (cont.)</vt:lpstr>
      <vt:lpstr>The Process:  Setting Up Variables &amp; Datasets (cont.)</vt:lpstr>
      <vt:lpstr>Example of Output For Setting Up</vt:lpstr>
      <vt:lpstr>The Process:  Loading CV Datasets</vt:lpstr>
      <vt:lpstr>The Process:  Loading CV Datasets (cont.)</vt:lpstr>
      <vt:lpstr>Using SHAP Explainers</vt:lpstr>
      <vt:lpstr>Using SHAP Explainers (cont.)</vt:lpstr>
      <vt:lpstr>Computing SHAP Values</vt:lpstr>
      <vt:lpstr>Saving SHAP Summary Figures</vt:lpstr>
      <vt:lpstr>Saving SHAP Summary Figures (cont.)</vt:lpstr>
      <vt:lpstr>Saving SHAP Summary Figures (cont.)</vt:lpstr>
      <vt:lpstr>Examples of Summary Figures</vt:lpstr>
      <vt:lpstr>Examples of Summary Figures (cont.)</vt:lpstr>
      <vt:lpstr>Examples of SHAP Force Plots</vt:lpstr>
      <vt:lpstr>Examples of SHAP Force Plots (cont.)</vt:lpstr>
      <vt:lpstr>How My SHAP Code Creates Force Plots</vt:lpstr>
      <vt:lpstr>Computing SHAP Feature Ranking/Importance</vt:lpstr>
      <vt:lpstr>Computing SHAP Feature Ranking/Importance (cont.)</vt:lpstr>
      <vt:lpstr>Saving SHAP Values</vt:lpstr>
      <vt:lpstr>Saving SHAP Values (cont.)</vt:lpstr>
      <vt:lpstr>Saving SHAP Values (cont.)</vt:lpstr>
      <vt:lpstr>Saving SHAP Values (cont.)</vt:lpstr>
      <vt:lpstr>Checkpoint!</vt:lpstr>
      <vt:lpstr>Run Jupyter for Testing Datasets: First For-Loop</vt:lpstr>
      <vt:lpstr>Run Jupyter for Testing Datasets: 2nd For-Loop </vt:lpstr>
      <vt:lpstr>Run Jupyter for Testing Datasets: 2nd For-Loop (cont.)</vt:lpstr>
      <vt:lpstr>Run Jupyter for Testing Datasets: 3rd For-Loop</vt:lpstr>
      <vt:lpstr>Run Jupyter for Testing Datasets: 3rd For-Loop (cont.)</vt:lpstr>
      <vt:lpstr>Run Jupyter for Testing Datasets: 3rd For-Loop (cont.)</vt:lpstr>
      <vt:lpstr>Run Jupyter for Testing Datasets: 3rd For-Loop (cont.)</vt:lpstr>
      <vt:lpstr>Run Jupyter for Testing Datasets: 3rd For-Loop (cont.)</vt:lpstr>
      <vt:lpstr>End of Run Jupyter for Testing Datasets: Example of SHAP Master List Output</vt:lpstr>
      <vt:lpstr>File Structure After Running  STREAMLINE x SHAP</vt:lpstr>
      <vt:lpstr>File Structure After Running  STREAMLINE x SHAP (cont.)</vt:lpstr>
      <vt:lpstr>File Structure After Running  STREAMLINE x SHAP (cont.)</vt:lpstr>
      <vt:lpstr>File Structure After Running  STREAMLINE x SHAP (cont.)</vt:lpstr>
      <vt:lpstr>Final Thoughts</vt:lpstr>
      <vt:lpstr>Final Thoughts</vt:lpstr>
      <vt:lpstr>Supplemental Materials &amp; Resources</vt:lpstr>
      <vt:lpstr>How For-Loops Work in My SHAP Code</vt:lpstr>
      <vt:lpstr>How For-Loops Work in My SHAP Code (cont.)</vt:lpstr>
      <vt:lpstr>How For-Loops Work in My SHAP Code (cont.)</vt:lpstr>
      <vt:lpstr>How For-Loops Work in My SHAP Code (cont.)</vt:lpstr>
      <vt:lpstr>How For-Loops Work in My SHAP Code (cont.)</vt:lpstr>
      <vt:lpstr>How For-Loops Work in My SHAP Code (cont.)</vt:lpstr>
      <vt:lpstr>How For-Loops Work in My SHAP Code (cont.)</vt:lpstr>
      <vt:lpstr>How For-Loops Work in My SHAP Code (cont.)</vt:lpstr>
      <vt:lpstr>Supplemental Materials &amp; Resources</vt:lpstr>
      <vt:lpstr>Supplemental Materials &amp; Resources</vt:lpstr>
      <vt:lpstr>References</vt:lpstr>
      <vt:lpstr>References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INSPIRE Summer Project: STREAMLINE x SHAP  By: Jessica Kim Mentor : Dr. Ryan Urbanowicz</dc:title>
  <dc:creator>James Kim</dc:creator>
  <cp:lastModifiedBy>James Kim</cp:lastModifiedBy>
  <cp:revision>335</cp:revision>
  <dcterms:created xsi:type="dcterms:W3CDTF">2022-08-15T19:22:04Z</dcterms:created>
  <dcterms:modified xsi:type="dcterms:W3CDTF">2022-08-27T00:24:05Z</dcterms:modified>
</cp:coreProperties>
</file>